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61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1" r:id="rId21"/>
  </p:sldIdLst>
  <p:sldSz cx="9144000" cy="5143500" type="screen16x9"/>
  <p:notesSz cx="6858000" cy="9144000"/>
  <p:defaultTextStyle>
    <a:defPPr marL="0" marR="0" indent="0" algn="l" defTabSz="3429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675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308074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85725" algn="ctr" defTabSz="308074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171450" algn="ctr" defTabSz="308074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257175" algn="ctr" defTabSz="308074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342900" algn="ctr" defTabSz="308074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428625" algn="ctr" defTabSz="308074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514350" algn="ctr" defTabSz="308074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600075" algn="ctr" defTabSz="308074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685800" algn="ctr" defTabSz="308074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2E88"/>
    <a:srgbClr val="4D4D4C"/>
    <a:srgbClr val="9C3080"/>
    <a:srgbClr val="612771"/>
    <a:srgbClr val="DA3485"/>
    <a:srgbClr val="1F68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62"/>
    <p:restoredTop sz="94742"/>
  </p:normalViewPr>
  <p:slideViewPr>
    <p:cSldViewPr snapToGrid="0" snapToObjects="1">
      <p:cViewPr varScale="1">
        <p:scale>
          <a:sx n="91" d="100"/>
          <a:sy n="91" d="100"/>
        </p:scale>
        <p:origin x="960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6" name="Shape 12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71450" latinLnBrk="0">
      <a:lnSpc>
        <a:spcPct val="117999"/>
      </a:lnSpc>
      <a:defRPr sz="825">
        <a:latin typeface="Helvetica Neue"/>
        <a:ea typeface="Helvetica Neue"/>
        <a:cs typeface="Helvetica Neue"/>
        <a:sym typeface="Helvetica Neue"/>
      </a:defRPr>
    </a:lvl1pPr>
    <a:lvl2pPr indent="85725" defTabSz="171450" latinLnBrk="0">
      <a:lnSpc>
        <a:spcPct val="117999"/>
      </a:lnSpc>
      <a:defRPr sz="825">
        <a:latin typeface="Helvetica Neue"/>
        <a:ea typeface="Helvetica Neue"/>
        <a:cs typeface="Helvetica Neue"/>
        <a:sym typeface="Helvetica Neue"/>
      </a:defRPr>
    </a:lvl2pPr>
    <a:lvl3pPr indent="171450" defTabSz="171450" latinLnBrk="0">
      <a:lnSpc>
        <a:spcPct val="117999"/>
      </a:lnSpc>
      <a:defRPr sz="825">
        <a:latin typeface="Helvetica Neue"/>
        <a:ea typeface="Helvetica Neue"/>
        <a:cs typeface="Helvetica Neue"/>
        <a:sym typeface="Helvetica Neue"/>
      </a:defRPr>
    </a:lvl3pPr>
    <a:lvl4pPr indent="257175" defTabSz="171450" latinLnBrk="0">
      <a:lnSpc>
        <a:spcPct val="117999"/>
      </a:lnSpc>
      <a:defRPr sz="825">
        <a:latin typeface="Helvetica Neue"/>
        <a:ea typeface="Helvetica Neue"/>
        <a:cs typeface="Helvetica Neue"/>
        <a:sym typeface="Helvetica Neue"/>
      </a:defRPr>
    </a:lvl4pPr>
    <a:lvl5pPr indent="342900" defTabSz="171450" latinLnBrk="0">
      <a:lnSpc>
        <a:spcPct val="117999"/>
      </a:lnSpc>
      <a:defRPr sz="825">
        <a:latin typeface="Helvetica Neue"/>
        <a:ea typeface="Helvetica Neue"/>
        <a:cs typeface="Helvetica Neue"/>
        <a:sym typeface="Helvetica Neue"/>
      </a:defRPr>
    </a:lvl5pPr>
    <a:lvl6pPr indent="428625" defTabSz="171450" latinLnBrk="0">
      <a:lnSpc>
        <a:spcPct val="117999"/>
      </a:lnSpc>
      <a:defRPr sz="825">
        <a:latin typeface="Helvetica Neue"/>
        <a:ea typeface="Helvetica Neue"/>
        <a:cs typeface="Helvetica Neue"/>
        <a:sym typeface="Helvetica Neue"/>
      </a:defRPr>
    </a:lvl6pPr>
    <a:lvl7pPr indent="514350" defTabSz="171450" latinLnBrk="0">
      <a:lnSpc>
        <a:spcPct val="117999"/>
      </a:lnSpc>
      <a:defRPr sz="825">
        <a:latin typeface="Helvetica Neue"/>
        <a:ea typeface="Helvetica Neue"/>
        <a:cs typeface="Helvetica Neue"/>
        <a:sym typeface="Helvetica Neue"/>
      </a:defRPr>
    </a:lvl7pPr>
    <a:lvl8pPr indent="600075" defTabSz="171450" latinLnBrk="0">
      <a:lnSpc>
        <a:spcPct val="117999"/>
      </a:lnSpc>
      <a:defRPr sz="825">
        <a:latin typeface="Helvetica Neue"/>
        <a:ea typeface="Helvetica Neue"/>
        <a:cs typeface="Helvetica Neue"/>
        <a:sym typeface="Helvetica Neue"/>
      </a:defRPr>
    </a:lvl8pPr>
    <a:lvl9pPr indent="685800" defTabSz="171450" latinLnBrk="0">
      <a:lnSpc>
        <a:spcPct val="117999"/>
      </a:lnSpc>
      <a:defRPr sz="825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xfrm>
            <a:off x="425810" y="457200"/>
            <a:ext cx="8025016" cy="582562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24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dirty="0"/>
              <a:t>Title Text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 userDrawn="1"/>
        </p:nvSpPr>
        <p:spPr>
          <a:xfrm>
            <a:off x="0" y="2458138"/>
            <a:ext cx="9144000" cy="227226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6789" tIns="26789" rIns="26789" bIns="26789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308074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t-BR" sz="1125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9" name="Shape 11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 defTabSz="308074"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pt-B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pt-BR"/>
          </a:p>
        </p:txBody>
      </p:sp>
      <p:sp>
        <p:nvSpPr>
          <p:cNvPr id="4" name="Rectangle 3">
            <a:extLst/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A9138-F62B-43B4-A8E1-6A820970E3A4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959195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4413922" y="4902398"/>
            <a:ext cx="312585" cy="271227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>
            <a:spAutoFit/>
          </a:bodyPr>
          <a:lstStyle>
            <a:lvl1pPr>
              <a:defRPr sz="825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  <p:sp>
        <p:nvSpPr>
          <p:cNvPr id="5" name="Shape 821"/>
          <p:cNvSpPr/>
          <p:nvPr userDrawn="1"/>
        </p:nvSpPr>
        <p:spPr>
          <a:xfrm>
            <a:off x="7389042" y="-448055"/>
            <a:ext cx="765965" cy="804612"/>
          </a:xfrm>
          <a:prstGeom prst="roundRect">
            <a:avLst>
              <a:gd name="adj" fmla="val 27171"/>
            </a:avLst>
          </a:prstGeom>
          <a:ln w="25400">
            <a:solidFill>
              <a:srgbClr val="B12484">
                <a:alpha val="20629"/>
              </a:srgbClr>
            </a:solidFill>
            <a:miter lim="400000"/>
          </a:ln>
        </p:spPr>
        <p:txBody>
          <a:bodyPr lIns="21431" tIns="21431" rIns="21431" bIns="21431"/>
          <a:lstStyle/>
          <a:p>
            <a:pPr algn="l" defTabSz="573872">
              <a:defRPr sz="6600" b="0" spc="-275">
                <a:solidFill>
                  <a:srgbClr val="0C6FB6"/>
                </a:solidFill>
                <a:uFill>
                  <a:solidFill>
                    <a:srgbClr val="6C6C6C"/>
                  </a:solidFill>
                </a:uFill>
                <a:latin typeface="DIN Next LT Pro"/>
                <a:ea typeface="DIN Next LT Pro"/>
                <a:cs typeface="DIN Next LT Pro"/>
                <a:sym typeface="DIN Next LT Pro"/>
              </a:defRPr>
            </a:pPr>
            <a:endParaRPr sz="2475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hape 822"/>
          <p:cNvSpPr/>
          <p:nvPr userDrawn="1"/>
        </p:nvSpPr>
        <p:spPr>
          <a:xfrm>
            <a:off x="7873045" y="-1182532"/>
            <a:ext cx="2273566" cy="2273566"/>
          </a:xfrm>
          <a:prstGeom prst="roundRect">
            <a:avLst>
              <a:gd name="adj" fmla="val 21265"/>
            </a:avLst>
          </a:prstGeom>
          <a:solidFill>
            <a:schemeClr val="accent2">
              <a:alpha val="6000"/>
            </a:schemeClr>
          </a:solidFill>
          <a:ln w="12700">
            <a:miter lim="400000"/>
          </a:ln>
        </p:spPr>
        <p:txBody>
          <a:bodyPr lIns="21431" tIns="21431" rIns="21431" bIns="21431"/>
          <a:lstStyle/>
          <a:p>
            <a:pPr algn="l" defTabSz="573872">
              <a:defRPr sz="6600" b="0" spc="-275">
                <a:solidFill>
                  <a:srgbClr val="0C6FB6"/>
                </a:solidFill>
                <a:uFill>
                  <a:solidFill>
                    <a:srgbClr val="6C6C6C"/>
                  </a:solidFill>
                </a:uFill>
                <a:latin typeface="DIN Next LT Pro"/>
                <a:ea typeface="DIN Next LT Pro"/>
                <a:cs typeface="DIN Next LT Pro"/>
                <a:sym typeface="DIN Next LT Pro"/>
              </a:defRPr>
            </a:pPr>
            <a:endParaRPr sz="2475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hape 823"/>
          <p:cNvSpPr/>
          <p:nvPr userDrawn="1"/>
        </p:nvSpPr>
        <p:spPr>
          <a:xfrm>
            <a:off x="-1566081" y="3634275"/>
            <a:ext cx="1962809" cy="1962809"/>
          </a:xfrm>
          <a:prstGeom prst="roundRect">
            <a:avLst>
              <a:gd name="adj" fmla="val 21265"/>
            </a:avLst>
          </a:prstGeom>
          <a:solidFill>
            <a:schemeClr val="accent4">
              <a:alpha val="4000"/>
            </a:schemeClr>
          </a:solidFill>
          <a:ln w="12700">
            <a:miter lim="400000"/>
          </a:ln>
        </p:spPr>
        <p:txBody>
          <a:bodyPr lIns="21431" tIns="21431" rIns="21431" bIns="21431"/>
          <a:lstStyle/>
          <a:p>
            <a:pPr algn="l" defTabSz="573872">
              <a:defRPr sz="6600" b="0" spc="-275">
                <a:solidFill>
                  <a:srgbClr val="0C6FB6"/>
                </a:solidFill>
                <a:uFill>
                  <a:solidFill>
                    <a:srgbClr val="6C6C6C"/>
                  </a:solidFill>
                </a:uFill>
                <a:latin typeface="DIN Next LT Pro"/>
                <a:ea typeface="DIN Next LT Pro"/>
                <a:cs typeface="DIN Next LT Pro"/>
                <a:sym typeface="DIN Next LT Pro"/>
              </a:defRPr>
            </a:pPr>
            <a:endParaRPr sz="2475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824"/>
          <p:cNvSpPr/>
          <p:nvPr userDrawn="1"/>
        </p:nvSpPr>
        <p:spPr>
          <a:xfrm>
            <a:off x="-167833" y="4649101"/>
            <a:ext cx="804612" cy="804612"/>
          </a:xfrm>
          <a:prstGeom prst="roundRect">
            <a:avLst>
              <a:gd name="adj" fmla="val 29092"/>
            </a:avLst>
          </a:prstGeom>
          <a:ln w="38100">
            <a:solidFill>
              <a:srgbClr val="0C6FB6">
                <a:alpha val="8000"/>
              </a:srgbClr>
            </a:solidFill>
            <a:miter lim="400000"/>
          </a:ln>
        </p:spPr>
        <p:txBody>
          <a:bodyPr lIns="21431" tIns="21431" rIns="21431" bIns="21431"/>
          <a:lstStyle/>
          <a:p>
            <a:pPr algn="l" defTabSz="573872">
              <a:defRPr sz="6600" b="0" spc="-275">
                <a:solidFill>
                  <a:srgbClr val="0C6FB6"/>
                </a:solidFill>
                <a:uFill>
                  <a:solidFill>
                    <a:srgbClr val="6C6C6C"/>
                  </a:solidFill>
                </a:uFill>
                <a:latin typeface="DIN Next LT Pro"/>
                <a:ea typeface="DIN Next LT Pro"/>
                <a:cs typeface="DIN Next LT Pro"/>
                <a:sym typeface="DIN Next LT Pro"/>
              </a:defRPr>
            </a:pPr>
            <a:endParaRPr sz="2475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Shape 825"/>
          <p:cNvSpPr/>
          <p:nvPr userDrawn="1"/>
        </p:nvSpPr>
        <p:spPr>
          <a:xfrm>
            <a:off x="6009883" y="4763999"/>
            <a:ext cx="765965" cy="765965"/>
          </a:xfrm>
          <a:prstGeom prst="roundRect">
            <a:avLst>
              <a:gd name="adj" fmla="val 21265"/>
            </a:avLst>
          </a:prstGeom>
          <a:ln w="25400">
            <a:solidFill>
              <a:srgbClr val="EE3694">
                <a:alpha val="20000"/>
              </a:srgbClr>
            </a:solidFill>
            <a:miter lim="400000"/>
          </a:ln>
        </p:spPr>
        <p:txBody>
          <a:bodyPr lIns="21431" tIns="21431" rIns="21431" bIns="21431"/>
          <a:lstStyle/>
          <a:p>
            <a:pPr algn="l" defTabSz="573872">
              <a:defRPr sz="6600" b="0" spc="-275">
                <a:solidFill>
                  <a:srgbClr val="0C6FB6"/>
                </a:solidFill>
                <a:uFill>
                  <a:solidFill>
                    <a:srgbClr val="6C6C6C"/>
                  </a:solidFill>
                </a:uFill>
                <a:latin typeface="DIN Next LT Pro"/>
                <a:ea typeface="DIN Next LT Pro"/>
                <a:cs typeface="DIN Next LT Pro"/>
                <a:sym typeface="DIN Next LT Pro"/>
              </a:defRPr>
            </a:pPr>
            <a:endParaRPr sz="2475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hape 826"/>
          <p:cNvSpPr/>
          <p:nvPr userDrawn="1"/>
        </p:nvSpPr>
        <p:spPr>
          <a:xfrm>
            <a:off x="6587734" y="4683175"/>
            <a:ext cx="256530" cy="256530"/>
          </a:xfrm>
          <a:prstGeom prst="roundRect">
            <a:avLst>
              <a:gd name="adj" fmla="val 21719"/>
            </a:avLst>
          </a:prstGeom>
          <a:ln w="25400">
            <a:solidFill>
              <a:srgbClr val="EE3694">
                <a:alpha val="20000"/>
              </a:srgbClr>
            </a:solidFill>
            <a:miter lim="400000"/>
          </a:ln>
        </p:spPr>
        <p:txBody>
          <a:bodyPr lIns="21431" tIns="21431" rIns="21431" bIns="21431"/>
          <a:lstStyle/>
          <a:p>
            <a:pPr algn="l" defTabSz="573872">
              <a:defRPr sz="6600" b="0" spc="-275">
                <a:solidFill>
                  <a:srgbClr val="0C6FB6"/>
                </a:solidFill>
                <a:uFill>
                  <a:solidFill>
                    <a:srgbClr val="6C6C6C"/>
                  </a:solidFill>
                </a:uFill>
                <a:latin typeface="DIN Next LT Pro"/>
                <a:ea typeface="DIN Next LT Pro"/>
                <a:cs typeface="DIN Next LT Pro"/>
                <a:sym typeface="DIN Next LT Pro"/>
              </a:defRPr>
            </a:pPr>
            <a:endParaRPr sz="2475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Shape 827"/>
          <p:cNvSpPr/>
          <p:nvPr userDrawn="1"/>
        </p:nvSpPr>
        <p:spPr>
          <a:xfrm>
            <a:off x="4555702" y="-259353"/>
            <a:ext cx="780252" cy="780252"/>
          </a:xfrm>
          <a:prstGeom prst="roundRect">
            <a:avLst>
              <a:gd name="adj" fmla="val 21265"/>
            </a:avLst>
          </a:prstGeom>
          <a:solidFill>
            <a:schemeClr val="accent2">
              <a:alpha val="6000"/>
            </a:schemeClr>
          </a:solidFill>
          <a:ln w="12700">
            <a:miter lim="400000"/>
          </a:ln>
        </p:spPr>
        <p:txBody>
          <a:bodyPr lIns="21431" tIns="21431" rIns="21431" bIns="21431"/>
          <a:lstStyle/>
          <a:p>
            <a:pPr algn="l" defTabSz="573872">
              <a:defRPr sz="6600" b="0" spc="-275">
                <a:solidFill>
                  <a:srgbClr val="0C6FB6"/>
                </a:solidFill>
                <a:uFill>
                  <a:solidFill>
                    <a:srgbClr val="6C6C6C"/>
                  </a:solidFill>
                </a:uFill>
                <a:latin typeface="DIN Next LT Pro"/>
                <a:ea typeface="DIN Next LT Pro"/>
                <a:cs typeface="DIN Next LT Pro"/>
                <a:sym typeface="DIN Next LT Pro"/>
              </a:defRPr>
            </a:pPr>
            <a:endParaRPr sz="2475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60" r:id="rId2"/>
    <p:sldLayoutId id="2147483661" r:id="rId3"/>
    <p:sldLayoutId id="2147483662" r:id="rId4"/>
  </p:sldLayoutIdLst>
  <p:transition spd="med"/>
  <p:txStyles>
    <p:titleStyle>
      <a:lvl1pPr marL="0" marR="0" indent="0" algn="ctr" defTabSz="3080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85725" algn="ctr" defTabSz="3080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171450" algn="ctr" defTabSz="3080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257175" algn="ctr" defTabSz="3080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342900" algn="ctr" defTabSz="3080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428625" algn="ctr" defTabSz="3080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514350" algn="ctr" defTabSz="3080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600075" algn="ctr" defTabSz="3080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685800" algn="ctr" defTabSz="3080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229195" marR="0" indent="-229195" algn="l" defTabSz="308074" rtl="0" latinLnBrk="0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395883" marR="0" indent="-229195" algn="l" defTabSz="308074" rtl="0" latinLnBrk="0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562570" marR="0" indent="-229195" algn="l" defTabSz="308074" rtl="0" latinLnBrk="0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729258" marR="0" indent="-229195" algn="l" defTabSz="308074" rtl="0" latinLnBrk="0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895945" marR="0" indent="-229195" algn="l" defTabSz="308074" rtl="0" latinLnBrk="0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1062633" marR="0" indent="-229195" algn="l" defTabSz="308074" rtl="0" latinLnBrk="0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1229320" marR="0" indent="-229195" algn="l" defTabSz="308074" rtl="0" latinLnBrk="0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1396008" marR="0" indent="-229195" algn="l" defTabSz="308074" rtl="0" latinLnBrk="0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1562695" marR="0" indent="-229195" algn="l" defTabSz="308074" rtl="0" latinLnBrk="0">
        <a:lnSpc>
          <a:spcPct val="100000"/>
        </a:lnSpc>
        <a:spcBef>
          <a:spcPts val="2213"/>
        </a:spcBef>
        <a:spcAft>
          <a:spcPts val="0"/>
        </a:spcAft>
        <a:buClrTx/>
        <a:buSzPct val="145000"/>
        <a:buFontTx/>
        <a:buChar char="•"/>
        <a:tabLst/>
        <a:defRPr sz="165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3080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85725" algn="ctr" defTabSz="3080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171450" algn="ctr" defTabSz="3080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257175" algn="ctr" defTabSz="3080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342900" algn="ctr" defTabSz="3080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428625" algn="ctr" defTabSz="3080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514350" algn="ctr" defTabSz="3080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600075" algn="ctr" defTabSz="3080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685800" algn="ctr" defTabSz="3080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25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shutterstock_446649184-small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55000" y="0"/>
            <a:ext cx="9211284" cy="514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8" name="pasted-image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6215062" y="4148137"/>
            <a:ext cx="2928938" cy="995363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Retângulo 1"/>
          <p:cNvSpPr/>
          <p:nvPr/>
        </p:nvSpPr>
        <p:spPr>
          <a:xfrm>
            <a:off x="545691" y="50454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 defTabSz="171450">
              <a:defRPr sz="8000" b="0" spc="-133">
                <a:solidFill>
                  <a:srgbClr val="004F9A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pPr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Distribuidor Autorizado</a:t>
            </a:r>
          </a:p>
          <a:p>
            <a:pPr algn="l" defTabSz="171450">
              <a:defRPr sz="8000" b="0" spc="-133">
                <a:solidFill>
                  <a:srgbClr val="004F9A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pPr>
            <a:r>
              <a:rPr lang="pt-BR" sz="3600" dirty="0">
                <a:latin typeface="Arial" panose="020B0604020202020204" pitchFamily="34" charset="0"/>
                <a:cs typeface="Arial" panose="020B0604020202020204" pitchFamily="34" charset="0"/>
              </a:rPr>
              <a:t>Serasa Experian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Shape 468"/>
          <p:cNvSpPr/>
          <p:nvPr/>
        </p:nvSpPr>
        <p:spPr>
          <a:xfrm>
            <a:off x="430183" y="1017914"/>
            <a:ext cx="7290598" cy="7069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>
            <a:lvl1pPr algn="l" defTabSz="457200">
              <a:defRPr sz="4000" b="0">
                <a:solidFill>
                  <a:srgbClr val="424242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O Credit Bureau é um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relatório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completo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sobre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consumidores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, com dados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cadastrais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, de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comportamento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negócios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e de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relacionamento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com o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mercado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baseado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no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mais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completo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banco de dados de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pessoas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físicas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da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América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Latina.</a:t>
            </a:r>
          </a:p>
        </p:txBody>
      </p:sp>
      <p:sp>
        <p:nvSpPr>
          <p:cNvPr id="477" name="Shape 477"/>
          <p:cNvSpPr/>
          <p:nvPr/>
        </p:nvSpPr>
        <p:spPr>
          <a:xfrm>
            <a:off x="427107" y="2120106"/>
            <a:ext cx="1238780" cy="24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457200">
              <a:defRPr sz="4000" b="0">
                <a:solidFill>
                  <a:srgbClr val="424242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1500" dirty="0" err="1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Benefícios</a:t>
            </a:r>
            <a:endParaRPr sz="15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8" name="Shape 478"/>
          <p:cNvSpPr/>
          <p:nvPr/>
        </p:nvSpPr>
        <p:spPr>
          <a:xfrm>
            <a:off x="429389" y="4874889"/>
            <a:ext cx="3065450" cy="1529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1530325">
              <a:defRPr sz="2400" b="0">
                <a:solidFill>
                  <a:srgbClr val="08478D"/>
                </a:solidFill>
                <a:uFill>
                  <a:solidFill>
                    <a:srgbClr val="232323"/>
                  </a:solidFill>
                </a:u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sz="900">
                <a:latin typeface="Arial" panose="020B0604020202020204" pitchFamily="34" charset="0"/>
                <a:cs typeface="Arial" panose="020B0604020202020204" pitchFamily="34" charset="0"/>
              </a:rPr>
              <a:t>Análise/Consulta</a:t>
            </a:r>
          </a:p>
        </p:txBody>
      </p:sp>
      <p:pic>
        <p:nvPicPr>
          <p:cNvPr id="480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28871" y="2510265"/>
            <a:ext cx="386289" cy="386261"/>
          </a:xfrm>
          <a:prstGeom prst="rect">
            <a:avLst/>
          </a:prstGeom>
          <a:ln w="12700">
            <a:miter lim="400000"/>
          </a:ln>
        </p:spPr>
      </p:pic>
      <p:pic>
        <p:nvPicPr>
          <p:cNvPr id="481" name="pasted-image.pdf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24719" y="3043798"/>
            <a:ext cx="394594" cy="394564"/>
          </a:xfrm>
          <a:prstGeom prst="rect">
            <a:avLst/>
          </a:prstGeom>
          <a:ln w="12700">
            <a:miter lim="400000"/>
          </a:ln>
        </p:spPr>
      </p:pic>
      <p:pic>
        <p:nvPicPr>
          <p:cNvPr id="482" name="pasted-image.pdf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426482" y="3585286"/>
            <a:ext cx="391068" cy="391038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Shape 461">
            <a:extLst>
              <a:ext uri="{FF2B5EF4-FFF2-40B4-BE49-F238E27FC236}">
                <a16:creationId xmlns:a16="http://schemas.microsoft.com/office/drawing/2014/main" id="{6E36A2A5-486A-5E4A-983F-15054DBAC17E}"/>
              </a:ext>
            </a:extLst>
          </p:cNvPr>
          <p:cNvSpPr/>
          <p:nvPr/>
        </p:nvSpPr>
        <p:spPr>
          <a:xfrm>
            <a:off x="914158" y="2588477"/>
            <a:ext cx="5680495" cy="2298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>
            <a:lvl1pPr algn="l" defTabSz="1828800">
              <a:defRPr sz="40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Reduzir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os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riscos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nas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operações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crédito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Shape 461">
            <a:extLst>
              <a:ext uri="{FF2B5EF4-FFF2-40B4-BE49-F238E27FC236}">
                <a16:creationId xmlns:a16="http://schemas.microsoft.com/office/drawing/2014/main" id="{518363BD-B27E-F74E-B478-C76064C10170}"/>
              </a:ext>
            </a:extLst>
          </p:cNvPr>
          <p:cNvSpPr/>
          <p:nvPr/>
        </p:nvSpPr>
        <p:spPr>
          <a:xfrm>
            <a:off x="914158" y="3129616"/>
            <a:ext cx="5680495" cy="2298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>
            <a:lvl1pPr algn="l" defTabSz="1828800">
              <a:defRPr sz="40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Tomar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decisões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negócios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mais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rápidas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precisas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seguras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Shape 461">
            <a:extLst>
              <a:ext uri="{FF2B5EF4-FFF2-40B4-BE49-F238E27FC236}">
                <a16:creationId xmlns:a16="http://schemas.microsoft.com/office/drawing/2014/main" id="{94118099-0E31-D349-AF69-28FF8F6CB659}"/>
              </a:ext>
            </a:extLst>
          </p:cNvPr>
          <p:cNvSpPr/>
          <p:nvPr/>
        </p:nvSpPr>
        <p:spPr>
          <a:xfrm>
            <a:off x="914158" y="3681471"/>
            <a:ext cx="5680495" cy="2298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>
            <a:lvl1pPr algn="l" defTabSz="1828800">
              <a:defRPr sz="40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Oferecer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condições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diferenciadas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crédito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aos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consumidores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>
                <a:solidFill>
                  <a:schemeClr val="accent3"/>
                </a:solidFill>
              </a:rPr>
              <a:t>Credit</a:t>
            </a:r>
            <a:r>
              <a:rPr lang="pt-BR" dirty="0">
                <a:solidFill>
                  <a:schemeClr val="accent3"/>
                </a:solidFill>
              </a:rPr>
              <a:t> </a:t>
            </a:r>
            <a:r>
              <a:rPr lang="pt-BR" dirty="0" smtClean="0">
                <a:solidFill>
                  <a:schemeClr val="accent3"/>
                </a:solidFill>
              </a:rPr>
              <a:t>Bureau</a:t>
            </a:r>
            <a:endParaRPr lang="pt-BR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Shape 484"/>
          <p:cNvSpPr/>
          <p:nvPr/>
        </p:nvSpPr>
        <p:spPr>
          <a:xfrm>
            <a:off x="430183" y="1025636"/>
            <a:ext cx="8050140" cy="7069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>
            <a:lvl1pPr algn="l" defTabSz="457200">
              <a:defRPr sz="4000" b="0">
                <a:solidFill>
                  <a:srgbClr val="424242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É a </a:t>
            </a: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solução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mais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completa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para a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análise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empresas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Conta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com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informações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cadastrais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comportamentais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econômico-financeiras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das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empresas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analisadas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além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uma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classificação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objetiva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risco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crédito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dessas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instituições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93" name="Shape 493"/>
          <p:cNvSpPr/>
          <p:nvPr/>
        </p:nvSpPr>
        <p:spPr>
          <a:xfrm>
            <a:off x="427107" y="2162969"/>
            <a:ext cx="1238780" cy="24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457200">
              <a:defRPr sz="4000" b="0">
                <a:solidFill>
                  <a:srgbClr val="424242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1500" dirty="0" err="1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Benefícios</a:t>
            </a:r>
            <a:endParaRPr sz="15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4" name="Shape 494"/>
          <p:cNvSpPr/>
          <p:nvPr/>
        </p:nvSpPr>
        <p:spPr>
          <a:xfrm>
            <a:off x="429389" y="4874889"/>
            <a:ext cx="3065450" cy="1529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1530325">
              <a:defRPr sz="2400" b="0">
                <a:solidFill>
                  <a:srgbClr val="08478D"/>
                </a:solidFill>
                <a:uFill>
                  <a:solidFill>
                    <a:srgbClr val="232323"/>
                  </a:solidFill>
                </a:u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sz="900">
                <a:latin typeface="Arial" panose="020B0604020202020204" pitchFamily="34" charset="0"/>
                <a:cs typeface="Arial" panose="020B0604020202020204" pitchFamily="34" charset="0"/>
              </a:rPr>
              <a:t>Análise/Consulta</a:t>
            </a:r>
          </a:p>
        </p:txBody>
      </p:sp>
      <p:sp>
        <p:nvSpPr>
          <p:cNvPr id="495" name="Shape 495"/>
          <p:cNvSpPr/>
          <p:nvPr/>
        </p:nvSpPr>
        <p:spPr>
          <a:xfrm>
            <a:off x="899690" y="3193970"/>
            <a:ext cx="4695991" cy="2298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1828800">
              <a:defRPr sz="40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Comparação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indicadores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financeiros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mercado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96" name="Shape 496"/>
          <p:cNvSpPr/>
          <p:nvPr/>
        </p:nvSpPr>
        <p:spPr>
          <a:xfrm>
            <a:off x="899690" y="3621761"/>
            <a:ext cx="4241296" cy="4453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1828800">
              <a:defRPr sz="40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Identificação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da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probabilidade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inadimplência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um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horizonte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de 12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meses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7" name="Shape 497"/>
          <p:cNvSpPr/>
          <p:nvPr/>
        </p:nvSpPr>
        <p:spPr>
          <a:xfrm>
            <a:off x="914010" y="2662594"/>
            <a:ext cx="4898577" cy="2298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1828800">
              <a:defRPr sz="40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Maior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cobertura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balanços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empresas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no País</a:t>
            </a:r>
          </a:p>
        </p:txBody>
      </p:sp>
      <p:pic>
        <p:nvPicPr>
          <p:cNvPr id="498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36666" y="2571966"/>
            <a:ext cx="389746" cy="389717"/>
          </a:xfrm>
          <a:prstGeom prst="rect">
            <a:avLst/>
          </a:prstGeom>
          <a:ln w="12700">
            <a:miter lim="400000"/>
          </a:ln>
        </p:spPr>
      </p:pic>
      <p:pic>
        <p:nvPicPr>
          <p:cNvPr id="499" name="pasted-image.pdf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36666" y="3121356"/>
            <a:ext cx="389746" cy="389716"/>
          </a:xfrm>
          <a:prstGeom prst="rect">
            <a:avLst/>
          </a:prstGeom>
          <a:ln w="12700">
            <a:miter lim="400000"/>
          </a:ln>
        </p:spPr>
      </p:pic>
      <p:pic>
        <p:nvPicPr>
          <p:cNvPr id="500" name="pasted-image.pdf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441717" y="3646086"/>
            <a:ext cx="379645" cy="379616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>
                <a:solidFill>
                  <a:schemeClr val="accent3"/>
                </a:solidFill>
              </a:rPr>
              <a:t>Credit</a:t>
            </a:r>
            <a:r>
              <a:rPr lang="pt-BR" dirty="0">
                <a:solidFill>
                  <a:schemeClr val="accent3"/>
                </a:solidFill>
              </a:rPr>
              <a:t> </a:t>
            </a:r>
            <a:r>
              <a:rPr lang="pt-BR" dirty="0" smtClean="0">
                <a:solidFill>
                  <a:schemeClr val="accent3"/>
                </a:solidFill>
              </a:rPr>
              <a:t>Rating</a:t>
            </a:r>
            <a:endParaRPr lang="pt-BR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Shape 502"/>
          <p:cNvSpPr/>
          <p:nvPr/>
        </p:nvSpPr>
        <p:spPr>
          <a:xfrm>
            <a:off x="430184" y="1019669"/>
            <a:ext cx="7976398" cy="7069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>
            <a:lvl1pPr algn="l" defTabSz="457200">
              <a:defRPr sz="40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Relato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é um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relatório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completo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sobre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as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empresas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brasileiras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Desenvolvido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pela </a:t>
            </a:r>
            <a:r>
              <a:rPr lang="pt-BR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15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Serasa 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Experian,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contempla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os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principais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dados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cadastrais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negativos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comportamentais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além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da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relação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dessas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instituições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com o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mercado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11" name="Shape 511"/>
          <p:cNvSpPr/>
          <p:nvPr/>
        </p:nvSpPr>
        <p:spPr>
          <a:xfrm>
            <a:off x="427107" y="2126311"/>
            <a:ext cx="1238780" cy="24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457200">
              <a:defRPr sz="4000" b="0">
                <a:solidFill>
                  <a:srgbClr val="424242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1500" dirty="0" err="1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Benefícios</a:t>
            </a:r>
            <a:endParaRPr sz="15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" name="Shape 512"/>
          <p:cNvSpPr/>
          <p:nvPr/>
        </p:nvSpPr>
        <p:spPr>
          <a:xfrm>
            <a:off x="429389" y="4874889"/>
            <a:ext cx="3065450" cy="1529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1530325">
              <a:defRPr sz="2400" b="0">
                <a:solidFill>
                  <a:srgbClr val="08478D"/>
                </a:solidFill>
                <a:uFill>
                  <a:solidFill>
                    <a:srgbClr val="232323"/>
                  </a:solidFill>
                </a:u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sz="900">
                <a:latin typeface="Arial" panose="020B0604020202020204" pitchFamily="34" charset="0"/>
                <a:cs typeface="Arial" panose="020B0604020202020204" pitchFamily="34" charset="0"/>
              </a:rPr>
              <a:t>Análise/Consulta</a:t>
            </a:r>
          </a:p>
        </p:txBody>
      </p:sp>
      <p:sp>
        <p:nvSpPr>
          <p:cNvPr id="513" name="Shape 513"/>
          <p:cNvSpPr/>
          <p:nvPr/>
        </p:nvSpPr>
        <p:spPr>
          <a:xfrm>
            <a:off x="900441" y="2497315"/>
            <a:ext cx="5902769" cy="4453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1828800">
              <a:defRPr sz="40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solução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apresenta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alertas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risco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negócios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e dados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cadastrais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comportamentais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importantes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14" name="Shape 514"/>
          <p:cNvSpPr/>
          <p:nvPr/>
        </p:nvSpPr>
        <p:spPr>
          <a:xfrm>
            <a:off x="895888" y="3138467"/>
            <a:ext cx="3654446" cy="2695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6789" tIns="26789" rIns="26789" bIns="26789">
            <a:spAutoFit/>
          </a:bodyPr>
          <a:lstStyle>
            <a:lvl1pPr algn="l" defTabSz="1828800">
              <a:defRPr sz="40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Indicado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nos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casos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crédito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maior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valor </a:t>
            </a:r>
          </a:p>
        </p:txBody>
      </p:sp>
      <p:sp>
        <p:nvSpPr>
          <p:cNvPr id="515" name="Shape 515"/>
          <p:cNvSpPr/>
          <p:nvPr/>
        </p:nvSpPr>
        <p:spPr>
          <a:xfrm>
            <a:off x="895888" y="3573819"/>
            <a:ext cx="6529342" cy="484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>
            <a:spAutoFit/>
          </a:bodyPr>
          <a:lstStyle>
            <a:lvl1pPr algn="l" defTabSz="1828800">
              <a:defRPr sz="40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Os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dados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apresentados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ajudam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as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empresas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elaboração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estratégias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como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cobrança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análise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fornecedores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concessão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crédito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16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38863" y="2523018"/>
            <a:ext cx="375831" cy="375803"/>
          </a:xfrm>
          <a:prstGeom prst="rect">
            <a:avLst/>
          </a:prstGeom>
          <a:ln w="12700">
            <a:miter lim="400000"/>
          </a:ln>
        </p:spPr>
      </p:pic>
      <p:pic>
        <p:nvPicPr>
          <p:cNvPr id="517" name="pasted-image.pdf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40903" y="3084170"/>
            <a:ext cx="371750" cy="371722"/>
          </a:xfrm>
          <a:prstGeom prst="rect">
            <a:avLst/>
          </a:prstGeom>
          <a:ln w="12700">
            <a:miter lim="400000"/>
          </a:ln>
        </p:spPr>
      </p:pic>
      <p:pic>
        <p:nvPicPr>
          <p:cNvPr id="518" name="pasted-image.pdf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440903" y="3618729"/>
            <a:ext cx="371750" cy="371722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chemeClr val="accent3"/>
                </a:solidFill>
              </a:rPr>
              <a:t>Relato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Shape 520"/>
          <p:cNvSpPr/>
          <p:nvPr/>
        </p:nvSpPr>
        <p:spPr>
          <a:xfrm>
            <a:off x="430182" y="1025636"/>
            <a:ext cx="7807038" cy="7069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457200">
              <a:defRPr sz="40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Relato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Mais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é o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relatório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indicado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analisar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comportamento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clientes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com um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nível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detalhe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maior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mostra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todas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as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informações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Relato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incluindo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também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as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informações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Participações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outras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empresas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Quadro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Social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Mais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Completo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29" name="Shape 529"/>
          <p:cNvSpPr/>
          <p:nvPr/>
        </p:nvSpPr>
        <p:spPr>
          <a:xfrm>
            <a:off x="427107" y="2120106"/>
            <a:ext cx="1238780" cy="24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457200">
              <a:defRPr sz="4000" b="0">
                <a:solidFill>
                  <a:srgbClr val="424242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1500" dirty="0" err="1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Benefícios</a:t>
            </a:r>
            <a:endParaRPr sz="15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0" name="Shape 530"/>
          <p:cNvSpPr/>
          <p:nvPr/>
        </p:nvSpPr>
        <p:spPr>
          <a:xfrm>
            <a:off x="429389" y="4874889"/>
            <a:ext cx="3065450" cy="1529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1530325">
              <a:defRPr sz="2400" b="0">
                <a:solidFill>
                  <a:srgbClr val="08478D"/>
                </a:solidFill>
                <a:uFill>
                  <a:solidFill>
                    <a:srgbClr val="232323"/>
                  </a:solidFill>
                </a:u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sz="900">
                <a:latin typeface="Arial" panose="020B0604020202020204" pitchFamily="34" charset="0"/>
                <a:cs typeface="Arial" panose="020B0604020202020204" pitchFamily="34" charset="0"/>
              </a:rPr>
              <a:t>Análise/Consulta</a:t>
            </a:r>
          </a:p>
        </p:txBody>
      </p:sp>
      <p:sp>
        <p:nvSpPr>
          <p:cNvPr id="531" name="Shape 531"/>
          <p:cNvSpPr/>
          <p:nvPr/>
        </p:nvSpPr>
        <p:spPr>
          <a:xfrm>
            <a:off x="900979" y="2488425"/>
            <a:ext cx="5186112" cy="4453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1828800">
              <a:defRPr sz="40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Saiba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com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facilidade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se o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documento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consultado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os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seus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sócios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administradores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participam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outras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empresas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32" name="Shape 532"/>
          <p:cNvSpPr/>
          <p:nvPr/>
        </p:nvSpPr>
        <p:spPr>
          <a:xfrm>
            <a:off x="900979" y="3174447"/>
            <a:ext cx="4533723" cy="4453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1828800">
              <a:defRPr sz="40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Avalie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se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os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sócios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administradores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possuem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alguma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pendência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financeira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sejam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eles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PF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PJ </a:t>
            </a:r>
          </a:p>
        </p:txBody>
      </p:sp>
      <p:sp>
        <p:nvSpPr>
          <p:cNvPr id="533" name="Shape 533"/>
          <p:cNvSpPr/>
          <p:nvPr/>
        </p:nvSpPr>
        <p:spPr>
          <a:xfrm>
            <a:off x="900979" y="3832917"/>
            <a:ext cx="6069729" cy="4453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/>
          <a:p>
            <a:pPr algn="l" defTabSz="685800">
              <a:defRPr sz="40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pP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Conte com a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Classificação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Risco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Crédito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das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Empresas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defTabSz="685800">
              <a:defRPr sz="40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pP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tenha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um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termômetro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sobre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probabilidade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inadimplência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34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36157" y="2514513"/>
            <a:ext cx="381242" cy="381213"/>
          </a:xfrm>
          <a:prstGeom prst="rect">
            <a:avLst/>
          </a:prstGeom>
          <a:ln w="12700">
            <a:miter lim="400000"/>
          </a:ln>
        </p:spPr>
      </p:pic>
      <p:pic>
        <p:nvPicPr>
          <p:cNvPr id="535" name="pasted-image.pdf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36956" y="3174555"/>
            <a:ext cx="379645" cy="379616"/>
          </a:xfrm>
          <a:prstGeom prst="rect">
            <a:avLst/>
          </a:prstGeom>
          <a:ln w="12700">
            <a:miter lim="400000"/>
          </a:ln>
        </p:spPr>
      </p:pic>
      <p:pic>
        <p:nvPicPr>
          <p:cNvPr id="536" name="pasted-image.pdf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436956" y="3859802"/>
            <a:ext cx="379645" cy="379616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chemeClr val="accent3"/>
                </a:solidFill>
              </a:rPr>
              <a:t>Relato </a:t>
            </a:r>
            <a:r>
              <a:rPr lang="pt-BR" dirty="0" smtClean="0">
                <a:solidFill>
                  <a:schemeClr val="accent3"/>
                </a:solidFill>
              </a:rPr>
              <a:t>Mais</a:t>
            </a:r>
            <a:endParaRPr lang="pt-BR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Shape 539"/>
          <p:cNvSpPr/>
          <p:nvPr/>
        </p:nvSpPr>
        <p:spPr>
          <a:xfrm>
            <a:off x="3469748" y="1360895"/>
            <a:ext cx="711532" cy="3308964"/>
          </a:xfrm>
          <a:prstGeom prst="roundRect">
            <a:avLst>
              <a:gd name="adj" fmla="val 13266"/>
            </a:avLst>
          </a:prstGeom>
          <a:solidFill>
            <a:schemeClr val="accent1">
              <a:lumMod val="20000"/>
              <a:lumOff val="80000"/>
            </a:schemeClr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1" name="Shape 631"/>
          <p:cNvSpPr/>
          <p:nvPr/>
        </p:nvSpPr>
        <p:spPr>
          <a:xfrm>
            <a:off x="4285340" y="1360895"/>
            <a:ext cx="711532" cy="3308964"/>
          </a:xfrm>
          <a:prstGeom prst="roundRect">
            <a:avLst>
              <a:gd name="adj" fmla="val 13266"/>
            </a:avLst>
          </a:prstGeom>
          <a:solidFill>
            <a:schemeClr val="accent1">
              <a:lumMod val="20000"/>
              <a:lumOff val="80000"/>
            </a:schemeClr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4" name="Shape 664"/>
          <p:cNvSpPr/>
          <p:nvPr/>
        </p:nvSpPr>
        <p:spPr>
          <a:xfrm>
            <a:off x="5128314" y="1360895"/>
            <a:ext cx="711532" cy="3308964"/>
          </a:xfrm>
          <a:prstGeom prst="roundRect">
            <a:avLst>
              <a:gd name="adj" fmla="val 13266"/>
            </a:avLst>
          </a:prstGeom>
          <a:solidFill>
            <a:schemeClr val="accent1">
              <a:lumMod val="20000"/>
              <a:lumOff val="80000"/>
            </a:schemeClr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6" name="Shape 696"/>
          <p:cNvSpPr/>
          <p:nvPr/>
        </p:nvSpPr>
        <p:spPr>
          <a:xfrm>
            <a:off x="5957560" y="1360895"/>
            <a:ext cx="711532" cy="3308964"/>
          </a:xfrm>
          <a:prstGeom prst="roundRect">
            <a:avLst>
              <a:gd name="adj" fmla="val 13266"/>
            </a:avLst>
          </a:prstGeom>
          <a:solidFill>
            <a:schemeClr val="accent1">
              <a:lumMod val="20000"/>
              <a:lumOff val="80000"/>
            </a:schemeClr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7" name="Shape 727"/>
          <p:cNvSpPr/>
          <p:nvPr/>
        </p:nvSpPr>
        <p:spPr>
          <a:xfrm>
            <a:off x="6796772" y="1360895"/>
            <a:ext cx="711532" cy="3308964"/>
          </a:xfrm>
          <a:prstGeom prst="roundRect">
            <a:avLst>
              <a:gd name="adj" fmla="val 13266"/>
            </a:avLst>
          </a:prstGeom>
          <a:solidFill>
            <a:schemeClr val="accent1">
              <a:lumMod val="20000"/>
              <a:lumOff val="80000"/>
            </a:schemeClr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9" name="Shape 759"/>
          <p:cNvSpPr/>
          <p:nvPr/>
        </p:nvSpPr>
        <p:spPr>
          <a:xfrm>
            <a:off x="7621133" y="1360895"/>
            <a:ext cx="711532" cy="3308964"/>
          </a:xfrm>
          <a:prstGeom prst="roundRect">
            <a:avLst>
              <a:gd name="adj" fmla="val 13266"/>
            </a:avLst>
          </a:prstGeom>
          <a:solidFill>
            <a:schemeClr val="accent1">
              <a:lumMod val="20000"/>
              <a:lumOff val="80000"/>
            </a:schemeClr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Agrupar 1"/>
          <p:cNvGrpSpPr/>
          <p:nvPr/>
        </p:nvGrpSpPr>
        <p:grpSpPr>
          <a:xfrm>
            <a:off x="3469747" y="1361829"/>
            <a:ext cx="4862919" cy="3115680"/>
            <a:chOff x="3469747" y="1361829"/>
            <a:chExt cx="4862919" cy="3115680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600" name="Shape 600"/>
            <p:cNvSpPr/>
            <p:nvPr/>
          </p:nvSpPr>
          <p:spPr>
            <a:xfrm>
              <a:off x="3469747" y="1361829"/>
              <a:ext cx="711532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1" name="Shape 601"/>
            <p:cNvSpPr/>
            <p:nvPr/>
          </p:nvSpPr>
          <p:spPr>
            <a:xfrm>
              <a:off x="3469747" y="1736008"/>
              <a:ext cx="711532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3" name="Shape 603"/>
            <p:cNvSpPr/>
            <p:nvPr/>
          </p:nvSpPr>
          <p:spPr>
            <a:xfrm>
              <a:off x="3469747" y="2092647"/>
              <a:ext cx="711532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5" name="Shape 605"/>
            <p:cNvSpPr/>
            <p:nvPr/>
          </p:nvSpPr>
          <p:spPr>
            <a:xfrm>
              <a:off x="3469747" y="2475893"/>
              <a:ext cx="711532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8" name="Shape 608"/>
            <p:cNvSpPr/>
            <p:nvPr/>
          </p:nvSpPr>
          <p:spPr>
            <a:xfrm>
              <a:off x="3469747" y="2850071"/>
              <a:ext cx="711532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0" name="Shape 610"/>
            <p:cNvSpPr/>
            <p:nvPr/>
          </p:nvSpPr>
          <p:spPr>
            <a:xfrm>
              <a:off x="3469747" y="3206710"/>
              <a:ext cx="711532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3" name="Shape 613"/>
            <p:cNvSpPr/>
            <p:nvPr/>
          </p:nvSpPr>
          <p:spPr>
            <a:xfrm>
              <a:off x="3469747" y="3589955"/>
              <a:ext cx="711532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5" name="Shape 615"/>
            <p:cNvSpPr/>
            <p:nvPr/>
          </p:nvSpPr>
          <p:spPr>
            <a:xfrm>
              <a:off x="3469747" y="3946595"/>
              <a:ext cx="711532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7" name="Shape 617"/>
            <p:cNvSpPr/>
            <p:nvPr/>
          </p:nvSpPr>
          <p:spPr>
            <a:xfrm>
              <a:off x="3469747" y="4329839"/>
              <a:ext cx="711532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2" name="Shape 632"/>
            <p:cNvSpPr/>
            <p:nvPr/>
          </p:nvSpPr>
          <p:spPr>
            <a:xfrm>
              <a:off x="4285341" y="1361829"/>
              <a:ext cx="711532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4" name="Shape 634"/>
            <p:cNvSpPr/>
            <p:nvPr/>
          </p:nvSpPr>
          <p:spPr>
            <a:xfrm>
              <a:off x="4285341" y="1736008"/>
              <a:ext cx="711532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6" name="Shape 636"/>
            <p:cNvSpPr/>
            <p:nvPr/>
          </p:nvSpPr>
          <p:spPr>
            <a:xfrm>
              <a:off x="4285341" y="2092647"/>
              <a:ext cx="711532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8" name="Shape 638"/>
            <p:cNvSpPr/>
            <p:nvPr/>
          </p:nvSpPr>
          <p:spPr>
            <a:xfrm>
              <a:off x="4285341" y="2475893"/>
              <a:ext cx="711532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1" name="Shape 641"/>
            <p:cNvSpPr/>
            <p:nvPr/>
          </p:nvSpPr>
          <p:spPr>
            <a:xfrm>
              <a:off x="4285341" y="2850071"/>
              <a:ext cx="711532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3" name="Shape 643"/>
            <p:cNvSpPr/>
            <p:nvPr/>
          </p:nvSpPr>
          <p:spPr>
            <a:xfrm>
              <a:off x="4285341" y="3206710"/>
              <a:ext cx="711532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6" name="Shape 646"/>
            <p:cNvSpPr/>
            <p:nvPr/>
          </p:nvSpPr>
          <p:spPr>
            <a:xfrm>
              <a:off x="4285341" y="3589955"/>
              <a:ext cx="711532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8" name="Shape 648"/>
            <p:cNvSpPr/>
            <p:nvPr/>
          </p:nvSpPr>
          <p:spPr>
            <a:xfrm>
              <a:off x="4285341" y="3946595"/>
              <a:ext cx="711532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0" name="Shape 650"/>
            <p:cNvSpPr/>
            <p:nvPr/>
          </p:nvSpPr>
          <p:spPr>
            <a:xfrm>
              <a:off x="4285341" y="4329839"/>
              <a:ext cx="711532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5" name="Shape 665"/>
            <p:cNvSpPr/>
            <p:nvPr/>
          </p:nvSpPr>
          <p:spPr>
            <a:xfrm>
              <a:off x="5128313" y="1361829"/>
              <a:ext cx="711533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6" name="Shape 666"/>
            <p:cNvSpPr/>
            <p:nvPr/>
          </p:nvSpPr>
          <p:spPr>
            <a:xfrm>
              <a:off x="5128313" y="1736008"/>
              <a:ext cx="711533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8" name="Shape 668"/>
            <p:cNvSpPr/>
            <p:nvPr/>
          </p:nvSpPr>
          <p:spPr>
            <a:xfrm>
              <a:off x="5128313" y="2092647"/>
              <a:ext cx="711533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0" name="Shape 670"/>
            <p:cNvSpPr/>
            <p:nvPr/>
          </p:nvSpPr>
          <p:spPr>
            <a:xfrm>
              <a:off x="5128313" y="2475893"/>
              <a:ext cx="711533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3" name="Shape 673"/>
            <p:cNvSpPr/>
            <p:nvPr/>
          </p:nvSpPr>
          <p:spPr>
            <a:xfrm>
              <a:off x="5128313" y="2850071"/>
              <a:ext cx="711533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5" name="Shape 675"/>
            <p:cNvSpPr/>
            <p:nvPr/>
          </p:nvSpPr>
          <p:spPr>
            <a:xfrm>
              <a:off x="5128313" y="3206710"/>
              <a:ext cx="711533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8" name="Shape 678"/>
            <p:cNvSpPr/>
            <p:nvPr/>
          </p:nvSpPr>
          <p:spPr>
            <a:xfrm>
              <a:off x="5128313" y="3589955"/>
              <a:ext cx="711533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0" name="Shape 680"/>
            <p:cNvSpPr/>
            <p:nvPr/>
          </p:nvSpPr>
          <p:spPr>
            <a:xfrm>
              <a:off x="5128313" y="3946595"/>
              <a:ext cx="711533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2" name="Shape 682"/>
            <p:cNvSpPr/>
            <p:nvPr/>
          </p:nvSpPr>
          <p:spPr>
            <a:xfrm>
              <a:off x="5128313" y="4329839"/>
              <a:ext cx="711533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7" name="Shape 697"/>
            <p:cNvSpPr/>
            <p:nvPr/>
          </p:nvSpPr>
          <p:spPr>
            <a:xfrm>
              <a:off x="5957559" y="1361829"/>
              <a:ext cx="711532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8" name="Shape 698"/>
            <p:cNvSpPr/>
            <p:nvPr/>
          </p:nvSpPr>
          <p:spPr>
            <a:xfrm>
              <a:off x="5957559" y="1736008"/>
              <a:ext cx="711532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0" name="Shape 700"/>
            <p:cNvSpPr/>
            <p:nvPr/>
          </p:nvSpPr>
          <p:spPr>
            <a:xfrm>
              <a:off x="5957559" y="2092647"/>
              <a:ext cx="711532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2" name="Shape 702"/>
            <p:cNvSpPr/>
            <p:nvPr/>
          </p:nvSpPr>
          <p:spPr>
            <a:xfrm>
              <a:off x="5957559" y="2475893"/>
              <a:ext cx="711532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5" name="Shape 705"/>
            <p:cNvSpPr/>
            <p:nvPr/>
          </p:nvSpPr>
          <p:spPr>
            <a:xfrm>
              <a:off x="5957559" y="2850071"/>
              <a:ext cx="711532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7" name="Shape 707"/>
            <p:cNvSpPr/>
            <p:nvPr/>
          </p:nvSpPr>
          <p:spPr>
            <a:xfrm>
              <a:off x="5957559" y="3206710"/>
              <a:ext cx="711532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0" name="Shape 710"/>
            <p:cNvSpPr/>
            <p:nvPr/>
          </p:nvSpPr>
          <p:spPr>
            <a:xfrm>
              <a:off x="5957559" y="3589955"/>
              <a:ext cx="711532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2" name="Shape 712"/>
            <p:cNvSpPr/>
            <p:nvPr/>
          </p:nvSpPr>
          <p:spPr>
            <a:xfrm>
              <a:off x="5957559" y="3946595"/>
              <a:ext cx="711532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4" name="Shape 714"/>
            <p:cNvSpPr/>
            <p:nvPr/>
          </p:nvSpPr>
          <p:spPr>
            <a:xfrm>
              <a:off x="5957559" y="4329839"/>
              <a:ext cx="711532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8" name="Shape 728"/>
            <p:cNvSpPr/>
            <p:nvPr/>
          </p:nvSpPr>
          <p:spPr>
            <a:xfrm>
              <a:off x="6796770" y="1361829"/>
              <a:ext cx="711533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9" name="Shape 729"/>
            <p:cNvSpPr/>
            <p:nvPr/>
          </p:nvSpPr>
          <p:spPr>
            <a:xfrm>
              <a:off x="6796770" y="1736008"/>
              <a:ext cx="711533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1" name="Shape 731"/>
            <p:cNvSpPr/>
            <p:nvPr/>
          </p:nvSpPr>
          <p:spPr>
            <a:xfrm>
              <a:off x="6796770" y="2092647"/>
              <a:ext cx="711533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3" name="Shape 733"/>
            <p:cNvSpPr/>
            <p:nvPr/>
          </p:nvSpPr>
          <p:spPr>
            <a:xfrm>
              <a:off x="6796770" y="2475893"/>
              <a:ext cx="711533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6" name="Shape 736"/>
            <p:cNvSpPr/>
            <p:nvPr/>
          </p:nvSpPr>
          <p:spPr>
            <a:xfrm>
              <a:off x="6796770" y="2850071"/>
              <a:ext cx="711533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8" name="Shape 738"/>
            <p:cNvSpPr/>
            <p:nvPr/>
          </p:nvSpPr>
          <p:spPr>
            <a:xfrm>
              <a:off x="6796770" y="3206710"/>
              <a:ext cx="711533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1" name="Shape 741"/>
            <p:cNvSpPr/>
            <p:nvPr/>
          </p:nvSpPr>
          <p:spPr>
            <a:xfrm>
              <a:off x="6796770" y="3589955"/>
              <a:ext cx="711533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3" name="Shape 743"/>
            <p:cNvSpPr/>
            <p:nvPr/>
          </p:nvSpPr>
          <p:spPr>
            <a:xfrm>
              <a:off x="6796770" y="3946595"/>
              <a:ext cx="711533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5" name="Shape 745"/>
            <p:cNvSpPr/>
            <p:nvPr/>
          </p:nvSpPr>
          <p:spPr>
            <a:xfrm>
              <a:off x="6796770" y="4329839"/>
              <a:ext cx="711533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0" name="Shape 760"/>
            <p:cNvSpPr/>
            <p:nvPr/>
          </p:nvSpPr>
          <p:spPr>
            <a:xfrm>
              <a:off x="7621133" y="1361829"/>
              <a:ext cx="711533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1" name="Shape 761"/>
            <p:cNvSpPr/>
            <p:nvPr/>
          </p:nvSpPr>
          <p:spPr>
            <a:xfrm>
              <a:off x="7621133" y="1736008"/>
              <a:ext cx="711533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3" name="Shape 763"/>
            <p:cNvSpPr/>
            <p:nvPr/>
          </p:nvSpPr>
          <p:spPr>
            <a:xfrm>
              <a:off x="7621133" y="2092647"/>
              <a:ext cx="711533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5" name="Shape 765"/>
            <p:cNvSpPr/>
            <p:nvPr/>
          </p:nvSpPr>
          <p:spPr>
            <a:xfrm>
              <a:off x="7621133" y="2475893"/>
              <a:ext cx="711533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8" name="Shape 768"/>
            <p:cNvSpPr/>
            <p:nvPr/>
          </p:nvSpPr>
          <p:spPr>
            <a:xfrm>
              <a:off x="7621133" y="2850071"/>
              <a:ext cx="711533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0" name="Shape 770"/>
            <p:cNvSpPr/>
            <p:nvPr/>
          </p:nvSpPr>
          <p:spPr>
            <a:xfrm>
              <a:off x="7621133" y="3206710"/>
              <a:ext cx="711533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3" name="Shape 773"/>
            <p:cNvSpPr/>
            <p:nvPr/>
          </p:nvSpPr>
          <p:spPr>
            <a:xfrm>
              <a:off x="7621133" y="3589955"/>
              <a:ext cx="711533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5" name="Shape 775"/>
            <p:cNvSpPr/>
            <p:nvPr/>
          </p:nvSpPr>
          <p:spPr>
            <a:xfrm>
              <a:off x="7621133" y="3946595"/>
              <a:ext cx="711533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7" name="Shape 777"/>
            <p:cNvSpPr/>
            <p:nvPr/>
          </p:nvSpPr>
          <p:spPr>
            <a:xfrm>
              <a:off x="7621133" y="4329839"/>
              <a:ext cx="711533" cy="147670"/>
            </a:xfrm>
            <a:prstGeom prst="roundRect">
              <a:avLst>
                <a:gd name="adj" fmla="val 50000"/>
              </a:avLst>
            </a:prstGeom>
            <a:grpFill/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40" name="Shape 540"/>
          <p:cNvSpPr/>
          <p:nvPr/>
        </p:nvSpPr>
        <p:spPr>
          <a:xfrm>
            <a:off x="3460978" y="765766"/>
            <a:ext cx="711532" cy="513046"/>
          </a:xfrm>
          <a:prstGeom prst="roundRect">
            <a:avLst>
              <a:gd name="adj" fmla="val 18767"/>
            </a:avLst>
          </a:prstGeom>
          <a:solidFill>
            <a:srgbClr val="004D99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1" name="Shape 541"/>
          <p:cNvSpPr/>
          <p:nvPr/>
        </p:nvSpPr>
        <p:spPr>
          <a:xfrm>
            <a:off x="3550191" y="814916"/>
            <a:ext cx="558858" cy="2332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/>
          <a:p>
            <a:pPr algn="l" defTabSz="171450">
              <a:lnSpc>
                <a:spcPct val="80000"/>
              </a:lnSpc>
              <a:defRPr sz="1900" b="0">
                <a:solidFill>
                  <a:srgbClr val="FFFFFF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pPr>
            <a:r>
              <a:rPr sz="713">
                <a:latin typeface="Arial" panose="020B0604020202020204" pitchFamily="34" charset="0"/>
                <a:cs typeface="Arial" panose="020B0604020202020204" pitchFamily="34" charset="0"/>
              </a:rPr>
              <a:t>Achei</a:t>
            </a:r>
          </a:p>
          <a:p>
            <a:pPr algn="l" defTabSz="171450">
              <a:lnSpc>
                <a:spcPct val="80000"/>
              </a:lnSpc>
              <a:defRPr sz="19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pPr>
            <a:r>
              <a:rPr sz="713">
                <a:latin typeface="Arial" panose="020B0604020202020204" pitchFamily="34" charset="0"/>
                <a:cs typeface="Arial" panose="020B0604020202020204" pitchFamily="34" charset="0"/>
              </a:rPr>
              <a:t>Recheque</a:t>
            </a:r>
          </a:p>
        </p:txBody>
      </p:sp>
      <p:sp>
        <p:nvSpPr>
          <p:cNvPr id="542" name="Shape 542"/>
          <p:cNvSpPr/>
          <p:nvPr/>
        </p:nvSpPr>
        <p:spPr>
          <a:xfrm>
            <a:off x="3460978" y="1089503"/>
            <a:ext cx="711532" cy="185999"/>
          </a:xfrm>
          <a:prstGeom prst="roundRect">
            <a:avLst>
              <a:gd name="adj" fmla="val 50000"/>
            </a:avLst>
          </a:prstGeom>
          <a:solidFill>
            <a:srgbClr val="004D99"/>
          </a:solidFill>
          <a:ln w="25400">
            <a:solidFill>
              <a:srgbClr val="FFFFFF"/>
            </a:solidFill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3" name="Shape 543"/>
          <p:cNvSpPr/>
          <p:nvPr/>
        </p:nvSpPr>
        <p:spPr>
          <a:xfrm>
            <a:off x="3561884" y="1126960"/>
            <a:ext cx="558858" cy="131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457200">
              <a:lnSpc>
                <a:spcPct val="80000"/>
              </a:lnSpc>
              <a:defRPr sz="20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750">
                <a:latin typeface="Arial" panose="020B0604020202020204" pitchFamily="34" charset="0"/>
                <a:cs typeface="Arial" panose="020B0604020202020204" pitchFamily="34" charset="0"/>
              </a:rPr>
              <a:t>PF   |   PJ</a:t>
            </a:r>
          </a:p>
        </p:txBody>
      </p:sp>
      <p:sp>
        <p:nvSpPr>
          <p:cNvPr id="544" name="Shape 544"/>
          <p:cNvSpPr/>
          <p:nvPr/>
        </p:nvSpPr>
        <p:spPr>
          <a:xfrm>
            <a:off x="4285340" y="765766"/>
            <a:ext cx="711532" cy="513046"/>
          </a:xfrm>
          <a:prstGeom prst="roundRect">
            <a:avLst>
              <a:gd name="adj" fmla="val 18767"/>
            </a:avLst>
          </a:prstGeom>
          <a:solidFill>
            <a:srgbClr val="004D99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5" name="Shape 545"/>
          <p:cNvSpPr/>
          <p:nvPr/>
        </p:nvSpPr>
        <p:spPr>
          <a:xfrm>
            <a:off x="4374552" y="920154"/>
            <a:ext cx="558858" cy="1254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457200">
              <a:lnSpc>
                <a:spcPct val="80000"/>
              </a:lnSpc>
              <a:defRPr sz="19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713">
                <a:latin typeface="Arial" panose="020B0604020202020204" pitchFamily="34" charset="0"/>
                <a:cs typeface="Arial" panose="020B0604020202020204" pitchFamily="34" charset="0"/>
              </a:rPr>
              <a:t>Crednet</a:t>
            </a:r>
          </a:p>
        </p:txBody>
      </p:sp>
      <p:sp>
        <p:nvSpPr>
          <p:cNvPr id="546" name="Shape 546"/>
          <p:cNvSpPr/>
          <p:nvPr/>
        </p:nvSpPr>
        <p:spPr>
          <a:xfrm>
            <a:off x="4285340" y="1089503"/>
            <a:ext cx="711532" cy="185999"/>
          </a:xfrm>
          <a:prstGeom prst="roundRect">
            <a:avLst>
              <a:gd name="adj" fmla="val 50000"/>
            </a:avLst>
          </a:prstGeom>
          <a:solidFill>
            <a:srgbClr val="004D99"/>
          </a:solidFill>
          <a:ln w="25400">
            <a:solidFill>
              <a:srgbClr val="FFFFFF"/>
            </a:solidFill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7" name="Shape 547"/>
          <p:cNvSpPr/>
          <p:nvPr/>
        </p:nvSpPr>
        <p:spPr>
          <a:xfrm>
            <a:off x="4386245" y="1126960"/>
            <a:ext cx="558858" cy="131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457200">
              <a:lnSpc>
                <a:spcPct val="80000"/>
              </a:lnSpc>
              <a:defRPr sz="20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750">
                <a:latin typeface="Arial" panose="020B0604020202020204" pitchFamily="34" charset="0"/>
                <a:cs typeface="Arial" panose="020B0604020202020204" pitchFamily="34" charset="0"/>
              </a:rPr>
              <a:t>PF   |   PJ</a:t>
            </a:r>
          </a:p>
        </p:txBody>
      </p:sp>
      <p:sp>
        <p:nvSpPr>
          <p:cNvPr id="548" name="Shape 548"/>
          <p:cNvSpPr/>
          <p:nvPr/>
        </p:nvSpPr>
        <p:spPr>
          <a:xfrm>
            <a:off x="5115439" y="765766"/>
            <a:ext cx="711532" cy="513046"/>
          </a:xfrm>
          <a:prstGeom prst="roundRect">
            <a:avLst>
              <a:gd name="adj" fmla="val 18767"/>
            </a:avLst>
          </a:prstGeom>
          <a:solidFill>
            <a:srgbClr val="004D99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9" name="Shape 549"/>
          <p:cNvSpPr/>
          <p:nvPr/>
        </p:nvSpPr>
        <p:spPr>
          <a:xfrm>
            <a:off x="5204651" y="920154"/>
            <a:ext cx="558858" cy="1254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457200">
              <a:lnSpc>
                <a:spcPct val="80000"/>
              </a:lnSpc>
              <a:defRPr sz="19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713">
                <a:latin typeface="Arial" panose="020B0604020202020204" pitchFamily="34" charset="0"/>
                <a:cs typeface="Arial" panose="020B0604020202020204" pitchFamily="34" charset="0"/>
              </a:rPr>
              <a:t>Concentre</a:t>
            </a:r>
          </a:p>
        </p:txBody>
      </p:sp>
      <p:sp>
        <p:nvSpPr>
          <p:cNvPr id="550" name="Shape 550"/>
          <p:cNvSpPr/>
          <p:nvPr/>
        </p:nvSpPr>
        <p:spPr>
          <a:xfrm>
            <a:off x="5115439" y="1089503"/>
            <a:ext cx="711532" cy="185999"/>
          </a:xfrm>
          <a:prstGeom prst="roundRect">
            <a:avLst>
              <a:gd name="adj" fmla="val 50000"/>
            </a:avLst>
          </a:prstGeom>
          <a:solidFill>
            <a:srgbClr val="004D99"/>
          </a:solidFill>
          <a:ln w="25400">
            <a:solidFill>
              <a:srgbClr val="FFFFFF"/>
            </a:solidFill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1" name="Shape 551"/>
          <p:cNvSpPr/>
          <p:nvPr/>
        </p:nvSpPr>
        <p:spPr>
          <a:xfrm>
            <a:off x="5216344" y="1126960"/>
            <a:ext cx="558858" cy="131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457200">
              <a:lnSpc>
                <a:spcPct val="80000"/>
              </a:lnSpc>
              <a:defRPr sz="20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750">
                <a:latin typeface="Arial" panose="020B0604020202020204" pitchFamily="34" charset="0"/>
                <a:cs typeface="Arial" panose="020B0604020202020204" pitchFamily="34" charset="0"/>
              </a:rPr>
              <a:t>PF   |   PJ</a:t>
            </a:r>
          </a:p>
        </p:txBody>
      </p:sp>
      <p:sp>
        <p:nvSpPr>
          <p:cNvPr id="552" name="Shape 552"/>
          <p:cNvSpPr/>
          <p:nvPr/>
        </p:nvSpPr>
        <p:spPr>
          <a:xfrm>
            <a:off x="5947902" y="765766"/>
            <a:ext cx="711532" cy="513046"/>
          </a:xfrm>
          <a:prstGeom prst="roundRect">
            <a:avLst>
              <a:gd name="adj" fmla="val 18767"/>
            </a:avLst>
          </a:prstGeom>
          <a:solidFill>
            <a:srgbClr val="004D99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3" name="Shape 553"/>
          <p:cNvSpPr/>
          <p:nvPr/>
        </p:nvSpPr>
        <p:spPr>
          <a:xfrm>
            <a:off x="5947902" y="1089503"/>
            <a:ext cx="711532" cy="185999"/>
          </a:xfrm>
          <a:prstGeom prst="roundRect">
            <a:avLst>
              <a:gd name="adj" fmla="val 50000"/>
            </a:avLst>
          </a:prstGeom>
          <a:solidFill>
            <a:srgbClr val="004D99"/>
          </a:solidFill>
          <a:ln w="25400">
            <a:solidFill>
              <a:srgbClr val="FFFFFF"/>
            </a:solidFill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4" name="Shape 554"/>
          <p:cNvSpPr/>
          <p:nvPr/>
        </p:nvSpPr>
        <p:spPr>
          <a:xfrm>
            <a:off x="6048806" y="1126960"/>
            <a:ext cx="558858" cy="131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457200">
              <a:lnSpc>
                <a:spcPct val="80000"/>
              </a:lnSpc>
              <a:defRPr sz="20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pPr algn="ctr"/>
            <a:r>
              <a:rPr sz="750" dirty="0">
                <a:latin typeface="Arial" panose="020B0604020202020204" pitchFamily="34" charset="0"/>
                <a:cs typeface="Arial" panose="020B0604020202020204" pitchFamily="34" charset="0"/>
              </a:rPr>
              <a:t>PF</a:t>
            </a:r>
          </a:p>
        </p:txBody>
      </p:sp>
      <p:sp>
        <p:nvSpPr>
          <p:cNvPr id="555" name="Shape 555"/>
          <p:cNvSpPr/>
          <p:nvPr/>
        </p:nvSpPr>
        <p:spPr>
          <a:xfrm>
            <a:off x="6033896" y="814916"/>
            <a:ext cx="558858" cy="2332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/>
          <a:p>
            <a:pPr algn="l" defTabSz="171450">
              <a:lnSpc>
                <a:spcPct val="80000"/>
              </a:lnSpc>
              <a:defRPr sz="1900" b="0">
                <a:solidFill>
                  <a:srgbClr val="FFFFFF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pPr>
            <a:r>
              <a:rPr sz="713">
                <a:latin typeface="Arial" panose="020B0604020202020204" pitchFamily="34" charset="0"/>
                <a:cs typeface="Arial" panose="020B0604020202020204" pitchFamily="34" charset="0"/>
              </a:rPr>
              <a:t>Credit</a:t>
            </a:r>
          </a:p>
          <a:p>
            <a:pPr algn="l" defTabSz="171450">
              <a:lnSpc>
                <a:spcPct val="80000"/>
              </a:lnSpc>
              <a:defRPr sz="19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pPr>
            <a:r>
              <a:rPr sz="713">
                <a:latin typeface="Arial" panose="020B0604020202020204" pitchFamily="34" charset="0"/>
                <a:cs typeface="Arial" panose="020B0604020202020204" pitchFamily="34" charset="0"/>
              </a:rPr>
              <a:t>Bureau</a:t>
            </a:r>
          </a:p>
        </p:txBody>
      </p:sp>
      <p:sp>
        <p:nvSpPr>
          <p:cNvPr id="556" name="Shape 556"/>
          <p:cNvSpPr/>
          <p:nvPr/>
        </p:nvSpPr>
        <p:spPr>
          <a:xfrm>
            <a:off x="6786590" y="765766"/>
            <a:ext cx="711532" cy="513046"/>
          </a:xfrm>
          <a:prstGeom prst="roundRect">
            <a:avLst>
              <a:gd name="adj" fmla="val 18767"/>
            </a:avLst>
          </a:prstGeom>
          <a:solidFill>
            <a:srgbClr val="004D99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7" name="Shape 557"/>
          <p:cNvSpPr/>
          <p:nvPr/>
        </p:nvSpPr>
        <p:spPr>
          <a:xfrm>
            <a:off x="6786590" y="1089503"/>
            <a:ext cx="711532" cy="185999"/>
          </a:xfrm>
          <a:prstGeom prst="roundRect">
            <a:avLst>
              <a:gd name="adj" fmla="val 50000"/>
            </a:avLst>
          </a:prstGeom>
          <a:solidFill>
            <a:srgbClr val="004D99"/>
          </a:solidFill>
          <a:ln w="25400">
            <a:solidFill>
              <a:srgbClr val="FFFFFF"/>
            </a:solidFill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8" name="Shape 558"/>
          <p:cNvSpPr/>
          <p:nvPr/>
        </p:nvSpPr>
        <p:spPr>
          <a:xfrm>
            <a:off x="6887495" y="1126960"/>
            <a:ext cx="558858" cy="131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457200">
              <a:lnSpc>
                <a:spcPct val="80000"/>
              </a:lnSpc>
              <a:defRPr sz="20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pPr algn="ctr"/>
            <a:r>
              <a:rPr sz="750" dirty="0">
                <a:latin typeface="Arial" panose="020B0604020202020204" pitchFamily="34" charset="0"/>
                <a:cs typeface="Arial" panose="020B0604020202020204" pitchFamily="34" charset="0"/>
              </a:rPr>
              <a:t>PJ</a:t>
            </a:r>
          </a:p>
        </p:txBody>
      </p:sp>
      <p:sp>
        <p:nvSpPr>
          <p:cNvPr id="559" name="Shape 559"/>
          <p:cNvSpPr/>
          <p:nvPr/>
        </p:nvSpPr>
        <p:spPr>
          <a:xfrm>
            <a:off x="6862928" y="920154"/>
            <a:ext cx="558858" cy="1254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457200">
              <a:lnSpc>
                <a:spcPct val="80000"/>
              </a:lnSpc>
              <a:defRPr sz="19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713">
                <a:latin typeface="Arial" panose="020B0604020202020204" pitchFamily="34" charset="0"/>
                <a:cs typeface="Arial" panose="020B0604020202020204" pitchFamily="34" charset="0"/>
              </a:rPr>
              <a:t>Relato</a:t>
            </a:r>
          </a:p>
        </p:txBody>
      </p:sp>
      <p:sp>
        <p:nvSpPr>
          <p:cNvPr id="560" name="Shape 560"/>
          <p:cNvSpPr/>
          <p:nvPr/>
        </p:nvSpPr>
        <p:spPr>
          <a:xfrm>
            <a:off x="7613587" y="765766"/>
            <a:ext cx="711532" cy="513046"/>
          </a:xfrm>
          <a:prstGeom prst="roundRect">
            <a:avLst>
              <a:gd name="adj" fmla="val 18767"/>
            </a:avLst>
          </a:prstGeom>
          <a:solidFill>
            <a:srgbClr val="004D99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1" name="Shape 561"/>
          <p:cNvSpPr/>
          <p:nvPr/>
        </p:nvSpPr>
        <p:spPr>
          <a:xfrm>
            <a:off x="7613587" y="1089503"/>
            <a:ext cx="711532" cy="185999"/>
          </a:xfrm>
          <a:prstGeom prst="roundRect">
            <a:avLst>
              <a:gd name="adj" fmla="val 50000"/>
            </a:avLst>
          </a:prstGeom>
          <a:solidFill>
            <a:srgbClr val="004D99"/>
          </a:solidFill>
          <a:ln w="25400">
            <a:solidFill>
              <a:srgbClr val="FFFFFF"/>
            </a:solidFill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2" name="Shape 562"/>
          <p:cNvSpPr/>
          <p:nvPr/>
        </p:nvSpPr>
        <p:spPr>
          <a:xfrm>
            <a:off x="7714491" y="1126960"/>
            <a:ext cx="558858" cy="131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457200">
              <a:lnSpc>
                <a:spcPct val="80000"/>
              </a:lnSpc>
              <a:defRPr sz="20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750">
                <a:latin typeface="Arial" panose="020B0604020202020204" pitchFamily="34" charset="0"/>
                <a:cs typeface="Arial" panose="020B0604020202020204" pitchFamily="34" charset="0"/>
              </a:rPr>
              <a:t>PF   |   PJ</a:t>
            </a:r>
          </a:p>
        </p:txBody>
      </p:sp>
      <p:sp>
        <p:nvSpPr>
          <p:cNvPr id="563" name="Shape 563"/>
          <p:cNvSpPr/>
          <p:nvPr/>
        </p:nvSpPr>
        <p:spPr>
          <a:xfrm>
            <a:off x="7689924" y="814916"/>
            <a:ext cx="558858" cy="2332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/>
          <a:p>
            <a:pPr algn="l" defTabSz="171450">
              <a:lnSpc>
                <a:spcPct val="80000"/>
              </a:lnSpc>
              <a:defRPr sz="1900" b="0">
                <a:solidFill>
                  <a:srgbClr val="FFFFFF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pPr>
            <a:r>
              <a:rPr sz="713">
                <a:latin typeface="Arial" panose="020B0604020202020204" pitchFamily="34" charset="0"/>
                <a:cs typeface="Arial" panose="020B0604020202020204" pitchFamily="34" charset="0"/>
              </a:rPr>
              <a:t>Relato</a:t>
            </a:r>
          </a:p>
          <a:p>
            <a:pPr algn="l" defTabSz="171450">
              <a:lnSpc>
                <a:spcPct val="80000"/>
              </a:lnSpc>
              <a:defRPr sz="19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pPr>
            <a:r>
              <a:rPr sz="713">
                <a:latin typeface="Arial" panose="020B0604020202020204" pitchFamily="34" charset="0"/>
                <a:cs typeface="Arial" panose="020B0604020202020204" pitchFamily="34" charset="0"/>
              </a:rPr>
              <a:t>Mais</a:t>
            </a:r>
          </a:p>
        </p:txBody>
      </p:sp>
      <p:sp>
        <p:nvSpPr>
          <p:cNvPr id="564" name="Shape 564"/>
          <p:cNvSpPr/>
          <p:nvPr/>
        </p:nvSpPr>
        <p:spPr>
          <a:xfrm>
            <a:off x="407330" y="1361829"/>
            <a:ext cx="2923269" cy="147670"/>
          </a:xfrm>
          <a:prstGeom prst="roundRect">
            <a:avLst>
              <a:gd name="adj" fmla="val 50000"/>
            </a:avLst>
          </a:prstGeom>
          <a:solidFill>
            <a:srgbClr val="0B74BB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5" name="Shape 565"/>
          <p:cNvSpPr/>
          <p:nvPr/>
        </p:nvSpPr>
        <p:spPr>
          <a:xfrm>
            <a:off x="407330" y="1548919"/>
            <a:ext cx="2923269" cy="147670"/>
          </a:xfrm>
          <a:prstGeom prst="roundRect">
            <a:avLst>
              <a:gd name="adj" fmla="val 50000"/>
            </a:avLst>
          </a:prstGeom>
          <a:solidFill>
            <a:srgbClr val="0B74BB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6" name="Shape 566"/>
          <p:cNvSpPr/>
          <p:nvPr/>
        </p:nvSpPr>
        <p:spPr>
          <a:xfrm>
            <a:off x="407330" y="1736008"/>
            <a:ext cx="2923269" cy="147670"/>
          </a:xfrm>
          <a:prstGeom prst="roundRect">
            <a:avLst>
              <a:gd name="adj" fmla="val 50000"/>
            </a:avLst>
          </a:prstGeom>
          <a:solidFill>
            <a:srgbClr val="0B74BB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7" name="Shape 567"/>
          <p:cNvSpPr/>
          <p:nvPr/>
        </p:nvSpPr>
        <p:spPr>
          <a:xfrm>
            <a:off x="407330" y="1923097"/>
            <a:ext cx="2923269" cy="147670"/>
          </a:xfrm>
          <a:prstGeom prst="roundRect">
            <a:avLst>
              <a:gd name="adj" fmla="val 50000"/>
            </a:avLst>
          </a:prstGeom>
          <a:solidFill>
            <a:srgbClr val="0B74BB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8" name="Shape 568"/>
          <p:cNvSpPr/>
          <p:nvPr/>
        </p:nvSpPr>
        <p:spPr>
          <a:xfrm>
            <a:off x="407330" y="2098493"/>
            <a:ext cx="2923269" cy="147670"/>
          </a:xfrm>
          <a:prstGeom prst="roundRect">
            <a:avLst>
              <a:gd name="adj" fmla="val 50000"/>
            </a:avLst>
          </a:prstGeom>
          <a:solidFill>
            <a:srgbClr val="0B74BB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9" name="Shape 569"/>
          <p:cNvSpPr/>
          <p:nvPr/>
        </p:nvSpPr>
        <p:spPr>
          <a:xfrm>
            <a:off x="407330" y="2285582"/>
            <a:ext cx="2923269" cy="147670"/>
          </a:xfrm>
          <a:prstGeom prst="roundRect">
            <a:avLst>
              <a:gd name="adj" fmla="val 50000"/>
            </a:avLst>
          </a:prstGeom>
          <a:solidFill>
            <a:srgbClr val="0B74BB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0" name="Shape 570"/>
          <p:cNvSpPr/>
          <p:nvPr/>
        </p:nvSpPr>
        <p:spPr>
          <a:xfrm>
            <a:off x="407330" y="2472672"/>
            <a:ext cx="2923269" cy="147670"/>
          </a:xfrm>
          <a:prstGeom prst="roundRect">
            <a:avLst>
              <a:gd name="adj" fmla="val 50000"/>
            </a:avLst>
          </a:prstGeom>
          <a:solidFill>
            <a:srgbClr val="0B74BB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1" name="Shape 571"/>
          <p:cNvSpPr/>
          <p:nvPr/>
        </p:nvSpPr>
        <p:spPr>
          <a:xfrm>
            <a:off x="407330" y="2648068"/>
            <a:ext cx="2923269" cy="147670"/>
          </a:xfrm>
          <a:prstGeom prst="roundRect">
            <a:avLst>
              <a:gd name="adj" fmla="val 50000"/>
            </a:avLst>
          </a:prstGeom>
          <a:solidFill>
            <a:srgbClr val="0B74BB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2" name="Shape 572"/>
          <p:cNvSpPr/>
          <p:nvPr/>
        </p:nvSpPr>
        <p:spPr>
          <a:xfrm>
            <a:off x="407330" y="2835157"/>
            <a:ext cx="2923269" cy="147670"/>
          </a:xfrm>
          <a:prstGeom prst="roundRect">
            <a:avLst>
              <a:gd name="adj" fmla="val 50000"/>
            </a:avLst>
          </a:prstGeom>
          <a:solidFill>
            <a:srgbClr val="0B74BB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3" name="Shape 573"/>
          <p:cNvSpPr/>
          <p:nvPr/>
        </p:nvSpPr>
        <p:spPr>
          <a:xfrm>
            <a:off x="407330" y="3010553"/>
            <a:ext cx="2923269" cy="147670"/>
          </a:xfrm>
          <a:prstGeom prst="roundRect">
            <a:avLst>
              <a:gd name="adj" fmla="val 50000"/>
            </a:avLst>
          </a:prstGeom>
          <a:solidFill>
            <a:srgbClr val="0B74BB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4" name="Shape 574"/>
          <p:cNvSpPr/>
          <p:nvPr/>
        </p:nvSpPr>
        <p:spPr>
          <a:xfrm>
            <a:off x="407330" y="3197642"/>
            <a:ext cx="2923269" cy="147670"/>
          </a:xfrm>
          <a:prstGeom prst="roundRect">
            <a:avLst>
              <a:gd name="adj" fmla="val 50000"/>
            </a:avLst>
          </a:prstGeom>
          <a:solidFill>
            <a:srgbClr val="0B74BB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5" name="Shape 575"/>
          <p:cNvSpPr/>
          <p:nvPr/>
        </p:nvSpPr>
        <p:spPr>
          <a:xfrm>
            <a:off x="407330" y="3378886"/>
            <a:ext cx="2923269" cy="147670"/>
          </a:xfrm>
          <a:prstGeom prst="roundRect">
            <a:avLst>
              <a:gd name="adj" fmla="val 50000"/>
            </a:avLst>
          </a:prstGeom>
          <a:solidFill>
            <a:srgbClr val="0B74BB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6" name="Shape 576"/>
          <p:cNvSpPr/>
          <p:nvPr/>
        </p:nvSpPr>
        <p:spPr>
          <a:xfrm>
            <a:off x="407330" y="3560128"/>
            <a:ext cx="2923269" cy="147670"/>
          </a:xfrm>
          <a:prstGeom prst="roundRect">
            <a:avLst>
              <a:gd name="adj" fmla="val 50000"/>
            </a:avLst>
          </a:prstGeom>
          <a:solidFill>
            <a:srgbClr val="0B74BB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7" name="Shape 577"/>
          <p:cNvSpPr/>
          <p:nvPr/>
        </p:nvSpPr>
        <p:spPr>
          <a:xfrm>
            <a:off x="407330" y="3741371"/>
            <a:ext cx="2923269" cy="147670"/>
          </a:xfrm>
          <a:prstGeom prst="roundRect">
            <a:avLst>
              <a:gd name="adj" fmla="val 50000"/>
            </a:avLst>
          </a:prstGeom>
          <a:solidFill>
            <a:srgbClr val="0B74BB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8" name="Shape 578"/>
          <p:cNvSpPr/>
          <p:nvPr/>
        </p:nvSpPr>
        <p:spPr>
          <a:xfrm>
            <a:off x="407330" y="3922614"/>
            <a:ext cx="2923269" cy="147670"/>
          </a:xfrm>
          <a:prstGeom prst="roundRect">
            <a:avLst>
              <a:gd name="adj" fmla="val 50000"/>
            </a:avLst>
          </a:prstGeom>
          <a:solidFill>
            <a:srgbClr val="0B74BB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9" name="Shape 579"/>
          <p:cNvSpPr/>
          <p:nvPr/>
        </p:nvSpPr>
        <p:spPr>
          <a:xfrm>
            <a:off x="407330" y="4103857"/>
            <a:ext cx="2923269" cy="147670"/>
          </a:xfrm>
          <a:prstGeom prst="roundRect">
            <a:avLst>
              <a:gd name="adj" fmla="val 50000"/>
            </a:avLst>
          </a:prstGeom>
          <a:solidFill>
            <a:srgbClr val="0B74BB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0" name="Shape 580"/>
          <p:cNvSpPr/>
          <p:nvPr/>
        </p:nvSpPr>
        <p:spPr>
          <a:xfrm>
            <a:off x="407330" y="4290946"/>
            <a:ext cx="2923269" cy="147670"/>
          </a:xfrm>
          <a:prstGeom prst="roundRect">
            <a:avLst>
              <a:gd name="adj" fmla="val 50000"/>
            </a:avLst>
          </a:prstGeom>
          <a:solidFill>
            <a:srgbClr val="0B74BB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1" name="Shape 581"/>
          <p:cNvSpPr/>
          <p:nvPr/>
        </p:nvSpPr>
        <p:spPr>
          <a:xfrm>
            <a:off x="407330" y="4472189"/>
            <a:ext cx="2923269" cy="147670"/>
          </a:xfrm>
          <a:prstGeom prst="roundRect">
            <a:avLst>
              <a:gd name="adj" fmla="val 50000"/>
            </a:avLst>
          </a:prstGeom>
          <a:solidFill>
            <a:srgbClr val="0B74BB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2" name="Shape 582"/>
          <p:cNvSpPr/>
          <p:nvPr/>
        </p:nvSpPr>
        <p:spPr>
          <a:xfrm>
            <a:off x="407330" y="1748753"/>
            <a:ext cx="2830648" cy="131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>
            <a:lvl1pPr algn="r" defTabSz="457200">
              <a:lnSpc>
                <a:spcPct val="80000"/>
              </a:lnSpc>
              <a:defRPr sz="20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lang="en-US" sz="750" dirty="0" err="1">
                <a:latin typeface="Arial" panose="020B0604020202020204" pitchFamily="34" charset="0"/>
                <a:cs typeface="Arial" panose="020B0604020202020204" pitchFamily="34" charset="0"/>
              </a:rPr>
              <a:t>Classificação</a:t>
            </a:r>
            <a:r>
              <a:rPr lang="en-US" sz="75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750" dirty="0" err="1">
                <a:latin typeface="Arial" panose="020B0604020202020204" pitchFamily="34" charset="0"/>
                <a:cs typeface="Arial" panose="020B0604020202020204" pitchFamily="34" charset="0"/>
              </a:rPr>
              <a:t>risco</a:t>
            </a:r>
            <a:r>
              <a:rPr lang="en-US" sz="75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750" dirty="0" err="1">
                <a:latin typeface="Arial" panose="020B0604020202020204" pitchFamily="34" charset="0"/>
                <a:cs typeface="Arial" panose="020B0604020202020204" pitchFamily="34" charset="0"/>
              </a:rPr>
              <a:t>crédito</a:t>
            </a:r>
            <a:r>
              <a:rPr lang="en-US" sz="75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750" dirty="0" err="1">
                <a:latin typeface="Arial" panose="020B0604020202020204" pitchFamily="34" charset="0"/>
                <a:cs typeface="Arial" panose="020B0604020202020204" pitchFamily="34" charset="0"/>
              </a:rPr>
              <a:t>Serasa</a:t>
            </a:r>
            <a:r>
              <a:rPr lang="en-US" sz="750" dirty="0">
                <a:latin typeface="Arial" panose="020B0604020202020204" pitchFamily="34" charset="0"/>
                <a:cs typeface="Arial" panose="020B0604020202020204" pitchFamily="34" charset="0"/>
              </a:rPr>
              <a:t> Score</a:t>
            </a:r>
          </a:p>
        </p:txBody>
      </p:sp>
      <p:sp>
        <p:nvSpPr>
          <p:cNvPr id="583" name="Shape 583"/>
          <p:cNvSpPr/>
          <p:nvPr/>
        </p:nvSpPr>
        <p:spPr>
          <a:xfrm>
            <a:off x="2514752" y="1935842"/>
            <a:ext cx="723225" cy="131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r" defTabSz="457200">
              <a:lnSpc>
                <a:spcPct val="80000"/>
              </a:lnSpc>
              <a:defRPr sz="20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750">
                <a:latin typeface="Arial" panose="020B0604020202020204" pitchFamily="34" charset="0"/>
                <a:cs typeface="Arial" panose="020B0604020202020204" pitchFamily="34" charset="0"/>
              </a:rPr>
              <a:t>Localização</a:t>
            </a:r>
          </a:p>
        </p:txBody>
      </p:sp>
      <p:sp>
        <p:nvSpPr>
          <p:cNvPr id="584" name="Shape 584"/>
          <p:cNvSpPr/>
          <p:nvPr/>
        </p:nvSpPr>
        <p:spPr>
          <a:xfrm>
            <a:off x="1982377" y="1573357"/>
            <a:ext cx="1255599" cy="131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r" defTabSz="457200">
              <a:lnSpc>
                <a:spcPct val="80000"/>
              </a:lnSpc>
              <a:defRPr sz="20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750">
                <a:latin typeface="Arial" panose="020B0604020202020204" pitchFamily="34" charset="0"/>
                <a:cs typeface="Arial" panose="020B0604020202020204" pitchFamily="34" charset="0"/>
              </a:rPr>
              <a:t> Alerta de identidade</a:t>
            </a:r>
          </a:p>
        </p:txBody>
      </p:sp>
      <p:sp>
        <p:nvSpPr>
          <p:cNvPr id="585" name="Shape 585"/>
          <p:cNvSpPr/>
          <p:nvPr/>
        </p:nvSpPr>
        <p:spPr>
          <a:xfrm>
            <a:off x="1262941" y="2111237"/>
            <a:ext cx="1975035" cy="131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r" defTabSz="457200">
              <a:lnSpc>
                <a:spcPct val="80000"/>
              </a:lnSpc>
              <a:defRPr sz="20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750">
                <a:latin typeface="Arial" panose="020B0604020202020204" pitchFamily="34" charset="0"/>
                <a:cs typeface="Arial" panose="020B0604020202020204" pitchFamily="34" charset="0"/>
              </a:rPr>
              <a:t>Comprometimento Mensal Estimado</a:t>
            </a:r>
          </a:p>
        </p:txBody>
      </p:sp>
      <p:sp>
        <p:nvSpPr>
          <p:cNvPr id="586" name="Shape 586"/>
          <p:cNvSpPr/>
          <p:nvPr/>
        </p:nvSpPr>
        <p:spPr>
          <a:xfrm>
            <a:off x="868652" y="2298326"/>
            <a:ext cx="2369324" cy="131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>
            <a:lvl1pPr algn="r" defTabSz="457200">
              <a:lnSpc>
                <a:spcPct val="80000"/>
              </a:lnSpc>
              <a:defRPr sz="20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750" dirty="0" err="1">
                <a:latin typeface="Arial" panose="020B0604020202020204" pitchFamily="34" charset="0"/>
                <a:cs typeface="Arial" panose="020B0604020202020204" pitchFamily="34" charset="0"/>
              </a:rPr>
              <a:t>Índice</a:t>
            </a:r>
            <a:r>
              <a:rPr sz="75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750" dirty="0" err="1">
                <a:latin typeface="Arial" panose="020B0604020202020204" pitchFamily="34" charset="0"/>
                <a:cs typeface="Arial" panose="020B0604020202020204" pitchFamily="34" charset="0"/>
              </a:rPr>
              <a:t>Relacionamento</a:t>
            </a:r>
            <a:r>
              <a:rPr sz="750" dirty="0">
                <a:latin typeface="Arial" panose="020B0604020202020204" pitchFamily="34" charset="0"/>
                <a:cs typeface="Arial" panose="020B0604020202020204" pitchFamily="34" charset="0"/>
              </a:rPr>
              <a:t> de Mercado</a:t>
            </a:r>
          </a:p>
        </p:txBody>
      </p:sp>
      <p:sp>
        <p:nvSpPr>
          <p:cNvPr id="587" name="Shape 587"/>
          <p:cNvSpPr/>
          <p:nvPr/>
        </p:nvSpPr>
        <p:spPr>
          <a:xfrm>
            <a:off x="1262941" y="2485416"/>
            <a:ext cx="1975035" cy="131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r" defTabSz="457200">
              <a:lnSpc>
                <a:spcPct val="80000"/>
              </a:lnSpc>
              <a:defRPr sz="20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750">
                <a:latin typeface="Arial" panose="020B0604020202020204" pitchFamily="34" charset="0"/>
                <a:cs typeface="Arial" panose="020B0604020202020204" pitchFamily="34" charset="0"/>
              </a:rPr>
              <a:t>Capacidade Mensal de Pagamento</a:t>
            </a:r>
          </a:p>
        </p:txBody>
      </p:sp>
      <p:sp>
        <p:nvSpPr>
          <p:cNvPr id="588" name="Shape 588"/>
          <p:cNvSpPr/>
          <p:nvPr/>
        </p:nvSpPr>
        <p:spPr>
          <a:xfrm>
            <a:off x="2514751" y="2660812"/>
            <a:ext cx="723225" cy="131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r" defTabSz="457200">
              <a:lnSpc>
                <a:spcPct val="80000"/>
              </a:lnSpc>
              <a:defRPr sz="20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750">
                <a:latin typeface="Arial" panose="020B0604020202020204" pitchFamily="34" charset="0"/>
                <a:cs typeface="Arial" panose="020B0604020202020204" pitchFamily="34" charset="0"/>
              </a:rPr>
              <a:t>Renda Pro</a:t>
            </a:r>
          </a:p>
        </p:txBody>
      </p:sp>
      <p:sp>
        <p:nvSpPr>
          <p:cNvPr id="589" name="Shape 589"/>
          <p:cNvSpPr/>
          <p:nvPr/>
        </p:nvSpPr>
        <p:spPr>
          <a:xfrm>
            <a:off x="1714839" y="2847901"/>
            <a:ext cx="1523138" cy="131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r" defTabSz="457200">
              <a:lnSpc>
                <a:spcPct val="80000"/>
              </a:lnSpc>
              <a:defRPr sz="20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750">
                <a:latin typeface="Arial" panose="020B0604020202020204" pitchFamily="34" charset="0"/>
                <a:cs typeface="Arial" panose="020B0604020202020204" pitchFamily="34" charset="0"/>
              </a:rPr>
              <a:t> Risco de crédito do perfil</a:t>
            </a:r>
          </a:p>
        </p:txBody>
      </p:sp>
      <p:sp>
        <p:nvSpPr>
          <p:cNvPr id="590" name="Shape 590"/>
          <p:cNvSpPr/>
          <p:nvPr/>
        </p:nvSpPr>
        <p:spPr>
          <a:xfrm>
            <a:off x="2311709" y="3020503"/>
            <a:ext cx="926267" cy="131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r" defTabSz="457200">
              <a:lnSpc>
                <a:spcPct val="80000"/>
              </a:lnSpc>
              <a:defRPr sz="20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750">
                <a:latin typeface="Arial" panose="020B0604020202020204" pitchFamily="34" charset="0"/>
                <a:cs typeface="Arial" panose="020B0604020202020204" pitchFamily="34" charset="0"/>
              </a:rPr>
              <a:t>Mosaic</a:t>
            </a:r>
          </a:p>
        </p:txBody>
      </p:sp>
      <p:sp>
        <p:nvSpPr>
          <p:cNvPr id="591" name="Shape 591"/>
          <p:cNvSpPr/>
          <p:nvPr/>
        </p:nvSpPr>
        <p:spPr>
          <a:xfrm>
            <a:off x="1096780" y="3210386"/>
            <a:ext cx="2141197" cy="131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r" defTabSz="457200">
              <a:lnSpc>
                <a:spcPct val="80000"/>
              </a:lnSpc>
              <a:defRPr sz="20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750">
                <a:latin typeface="Arial" panose="020B0604020202020204" pitchFamily="34" charset="0"/>
                <a:cs typeface="Arial" panose="020B0604020202020204" pitchFamily="34" charset="0"/>
              </a:rPr>
              <a:t>Consultas à Serasa Experian</a:t>
            </a:r>
          </a:p>
        </p:txBody>
      </p:sp>
      <p:sp>
        <p:nvSpPr>
          <p:cNvPr id="592" name="Shape 592"/>
          <p:cNvSpPr/>
          <p:nvPr/>
        </p:nvSpPr>
        <p:spPr>
          <a:xfrm>
            <a:off x="700282" y="4485757"/>
            <a:ext cx="2537696" cy="131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r" defTabSz="457200">
              <a:lnSpc>
                <a:spcPct val="80000"/>
              </a:lnSpc>
              <a:defRPr sz="20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750" dirty="0" err="1">
                <a:latin typeface="Arial" panose="020B0604020202020204" pitchFamily="34" charset="0"/>
                <a:cs typeface="Arial" panose="020B0604020202020204" pitchFamily="34" charset="0"/>
              </a:rPr>
              <a:t>Endereços</a:t>
            </a:r>
            <a:r>
              <a:rPr sz="75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sz="750" dirty="0" err="1">
                <a:latin typeface="Arial" panose="020B0604020202020204" pitchFamily="34" charset="0"/>
                <a:cs typeface="Arial" panose="020B0604020202020204" pitchFamily="34" charset="0"/>
              </a:rPr>
              <a:t>telefones</a:t>
            </a:r>
            <a:r>
              <a:rPr sz="7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750" dirty="0" err="1">
                <a:latin typeface="Arial" panose="020B0604020202020204" pitchFamily="34" charset="0"/>
                <a:cs typeface="Arial" panose="020B0604020202020204" pitchFamily="34" charset="0"/>
              </a:rPr>
              <a:t>adicionais</a:t>
            </a:r>
            <a:endParaRPr sz="7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3" name="Shape 593"/>
          <p:cNvSpPr/>
          <p:nvPr/>
        </p:nvSpPr>
        <p:spPr>
          <a:xfrm>
            <a:off x="2250870" y="3574991"/>
            <a:ext cx="987107" cy="131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r" defTabSz="457200">
              <a:lnSpc>
                <a:spcPct val="80000"/>
              </a:lnSpc>
              <a:defRPr sz="20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750">
                <a:latin typeface="Arial" panose="020B0604020202020204" pitchFamily="34" charset="0"/>
                <a:cs typeface="Arial" panose="020B0604020202020204" pitchFamily="34" charset="0"/>
              </a:rPr>
              <a:t> Situação fiscal</a:t>
            </a:r>
          </a:p>
        </p:txBody>
      </p:sp>
      <p:sp>
        <p:nvSpPr>
          <p:cNvPr id="594" name="Shape 594"/>
          <p:cNvSpPr/>
          <p:nvPr/>
        </p:nvSpPr>
        <p:spPr>
          <a:xfrm>
            <a:off x="1780429" y="3389765"/>
            <a:ext cx="1457548" cy="131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r" defTabSz="457200">
              <a:lnSpc>
                <a:spcPct val="80000"/>
              </a:lnSpc>
              <a:defRPr sz="20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750">
                <a:latin typeface="Arial" panose="020B0604020202020204" pitchFamily="34" charset="0"/>
                <a:cs typeface="Arial" panose="020B0604020202020204" pitchFamily="34" charset="0"/>
              </a:rPr>
              <a:t>Indicador Operacionalidade</a:t>
            </a:r>
          </a:p>
        </p:txBody>
      </p:sp>
      <p:sp>
        <p:nvSpPr>
          <p:cNvPr id="595" name="Shape 595"/>
          <p:cNvSpPr/>
          <p:nvPr/>
        </p:nvSpPr>
        <p:spPr>
          <a:xfrm>
            <a:off x="700282" y="4306742"/>
            <a:ext cx="2537696" cy="131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r" defTabSz="457200">
              <a:lnSpc>
                <a:spcPct val="80000"/>
              </a:lnSpc>
              <a:defRPr sz="20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750">
                <a:latin typeface="Arial" panose="020B0604020202020204" pitchFamily="34" charset="0"/>
                <a:cs typeface="Arial" panose="020B0604020202020204" pitchFamily="34" charset="0"/>
              </a:rPr>
              <a:t>Faturamento Presumido</a:t>
            </a:r>
          </a:p>
        </p:txBody>
      </p:sp>
      <p:sp>
        <p:nvSpPr>
          <p:cNvPr id="596" name="Shape 596"/>
          <p:cNvSpPr/>
          <p:nvPr/>
        </p:nvSpPr>
        <p:spPr>
          <a:xfrm>
            <a:off x="2068872" y="3751320"/>
            <a:ext cx="1169104" cy="131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r" defTabSz="457200">
              <a:lnSpc>
                <a:spcPct val="80000"/>
              </a:lnSpc>
              <a:defRPr sz="20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750">
                <a:latin typeface="Arial" panose="020B0604020202020204" pitchFamily="34" charset="0"/>
                <a:cs typeface="Arial" panose="020B0604020202020204" pitchFamily="34" charset="0"/>
              </a:rPr>
              <a:t>Participações</a:t>
            </a:r>
          </a:p>
        </p:txBody>
      </p:sp>
      <p:sp>
        <p:nvSpPr>
          <p:cNvPr id="597" name="Shape 597"/>
          <p:cNvSpPr/>
          <p:nvPr/>
        </p:nvSpPr>
        <p:spPr>
          <a:xfrm>
            <a:off x="289616" y="4113805"/>
            <a:ext cx="2948362" cy="131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>
            <a:lvl1pPr algn="r" defTabSz="457200">
              <a:lnSpc>
                <a:spcPct val="80000"/>
              </a:lnSpc>
              <a:defRPr sz="20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750" dirty="0" err="1">
                <a:latin typeface="Arial" panose="020B0604020202020204" pitchFamily="34" charset="0"/>
                <a:cs typeface="Arial" panose="020B0604020202020204" pitchFamily="34" charset="0"/>
              </a:rPr>
              <a:t>Classificação</a:t>
            </a:r>
            <a:r>
              <a:rPr sz="750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sz="750" dirty="0" err="1">
                <a:latin typeface="Arial" panose="020B0604020202020204" pitchFamily="34" charset="0"/>
                <a:cs typeface="Arial" panose="020B0604020202020204" pitchFamily="34" charset="0"/>
              </a:rPr>
              <a:t>Risco</a:t>
            </a:r>
            <a:r>
              <a:rPr sz="75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750" dirty="0" err="1">
                <a:latin typeface="Arial" panose="020B0604020202020204" pitchFamily="34" charset="0"/>
                <a:cs typeface="Arial" panose="020B0604020202020204" pitchFamily="34" charset="0"/>
              </a:rPr>
              <a:t>Crédito</a:t>
            </a:r>
            <a:r>
              <a:rPr sz="7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750" dirty="0" err="1">
                <a:latin typeface="Arial" panose="020B0604020202020204" pitchFamily="34" charset="0"/>
                <a:cs typeface="Arial" panose="020B0604020202020204" pitchFamily="34" charset="0"/>
              </a:rPr>
              <a:t>Empresa</a:t>
            </a:r>
            <a:r>
              <a:rPr sz="75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sz="750" dirty="0" err="1">
                <a:latin typeface="Arial" panose="020B0604020202020204" pitchFamily="34" charset="0"/>
                <a:cs typeface="Arial" panose="020B0604020202020204" pitchFamily="34" charset="0"/>
              </a:rPr>
              <a:t>Setor</a:t>
            </a:r>
            <a:endParaRPr sz="7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8" name="Shape 598"/>
          <p:cNvSpPr/>
          <p:nvPr/>
        </p:nvSpPr>
        <p:spPr>
          <a:xfrm>
            <a:off x="1343012" y="3932563"/>
            <a:ext cx="1894965" cy="131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r" defTabSz="457200">
              <a:lnSpc>
                <a:spcPct val="80000"/>
              </a:lnSpc>
              <a:defRPr sz="20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750">
                <a:latin typeface="Arial" panose="020B0604020202020204" pitchFamily="34" charset="0"/>
                <a:cs typeface="Arial" panose="020B0604020202020204" pitchFamily="34" charset="0"/>
              </a:rPr>
              <a:t>Quadro social e administradores</a:t>
            </a:r>
          </a:p>
        </p:txBody>
      </p:sp>
      <p:sp>
        <p:nvSpPr>
          <p:cNvPr id="599" name="Shape 599"/>
          <p:cNvSpPr/>
          <p:nvPr/>
        </p:nvSpPr>
        <p:spPr>
          <a:xfrm>
            <a:off x="2068872" y="1372837"/>
            <a:ext cx="1169104" cy="1310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r" defTabSz="457200">
              <a:lnSpc>
                <a:spcPct val="80000"/>
              </a:lnSpc>
              <a:defRPr sz="20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750">
                <a:latin typeface="Arial" panose="020B0604020202020204" pitchFamily="34" charset="0"/>
                <a:cs typeface="Arial" panose="020B0604020202020204" pitchFamily="34" charset="0"/>
              </a:rPr>
              <a:t>Anotações completas</a:t>
            </a:r>
          </a:p>
        </p:txBody>
      </p:sp>
      <p:pic>
        <p:nvPicPr>
          <p:cNvPr id="602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600095" y="1757362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04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600095" y="2114001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06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600095" y="2497246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07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934752" y="2497246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09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600095" y="2871425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12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934752" y="3228063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14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934752" y="3611309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16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934752" y="3969409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18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934752" y="4351192"/>
            <a:ext cx="104964" cy="104964"/>
          </a:xfrm>
          <a:prstGeom prst="rect">
            <a:avLst/>
          </a:prstGeom>
          <a:ln w="12700">
            <a:miter lim="400000"/>
          </a:ln>
        </p:spPr>
      </p:pic>
      <p:sp>
        <p:nvSpPr>
          <p:cNvPr id="619" name="Shape 619"/>
          <p:cNvSpPr/>
          <p:nvPr/>
        </p:nvSpPr>
        <p:spPr>
          <a:xfrm flipV="1">
            <a:off x="3807975" y="1348462"/>
            <a:ext cx="0" cy="3333831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20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600095" y="1571289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21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934752" y="1571289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22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600095" y="1933775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23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600095" y="2296260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24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934752" y="2296260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25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600095" y="2670439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27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934752" y="3412949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28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934752" y="3775434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29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934752" y="4155460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30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934752" y="4517945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33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415687" y="1383184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35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415687" y="1757362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37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415687" y="2114001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39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415687" y="2497246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42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415687" y="2871425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45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750343" y="3228063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47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750343" y="3611309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51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750343" y="4351192"/>
            <a:ext cx="104964" cy="104964"/>
          </a:xfrm>
          <a:prstGeom prst="rect">
            <a:avLst/>
          </a:prstGeom>
          <a:ln w="12700">
            <a:miter lim="400000"/>
          </a:ln>
        </p:spPr>
      </p:pic>
      <p:sp>
        <p:nvSpPr>
          <p:cNvPr id="652" name="Shape 652"/>
          <p:cNvSpPr/>
          <p:nvPr/>
        </p:nvSpPr>
        <p:spPr>
          <a:xfrm flipV="1">
            <a:off x="4623567" y="1348462"/>
            <a:ext cx="0" cy="3333831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53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415687" y="1571289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54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750343" y="1383777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55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415687" y="1933775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56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415687" y="2296260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57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750343" y="2296260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58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415687" y="2670439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60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750343" y="3412949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61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750343" y="3775434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62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750343" y="4155460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63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750343" y="4517945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69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258660" y="2114001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71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258660" y="2497246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74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258660" y="2871425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76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258660" y="3228063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77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593318" y="3228063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79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593318" y="3611309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83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593318" y="4351192"/>
            <a:ext cx="104964" cy="104964"/>
          </a:xfrm>
          <a:prstGeom prst="rect">
            <a:avLst/>
          </a:prstGeom>
          <a:ln w="12700">
            <a:miter lim="400000"/>
          </a:ln>
        </p:spPr>
      </p:pic>
      <p:sp>
        <p:nvSpPr>
          <p:cNvPr id="684" name="Shape 684"/>
          <p:cNvSpPr/>
          <p:nvPr/>
        </p:nvSpPr>
        <p:spPr>
          <a:xfrm flipV="1">
            <a:off x="5466541" y="1348462"/>
            <a:ext cx="0" cy="3333831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85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258660" y="1571289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87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258660" y="1933775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88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258660" y="2296260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89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593318" y="2296260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90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258660" y="2670439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91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258660" y="3038770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92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593318" y="3412949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93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593318" y="3775434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94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593318" y="4155460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695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593318" y="4517945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701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6257455" y="2114001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703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6257455" y="2497246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706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6257455" y="2871425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717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6257456" y="1571289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719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6257456" y="2296260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721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6257456" y="2670439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722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6257456" y="3038770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742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103918" y="3611309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746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103918" y="4351192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749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103918" y="1571289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752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103918" y="2296260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755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103918" y="3412949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756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103918" y="3775434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757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103918" y="4155460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758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103918" y="4517945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762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751480" y="1757362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764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751480" y="2114001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766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751480" y="2497246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769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751480" y="2871425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774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086137" y="3611309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778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086137" y="4351192"/>
            <a:ext cx="104964" cy="104964"/>
          </a:xfrm>
          <a:prstGeom prst="rect">
            <a:avLst/>
          </a:prstGeom>
          <a:ln w="12700">
            <a:miter lim="400000"/>
          </a:ln>
        </p:spPr>
      </p:pic>
      <p:sp>
        <p:nvSpPr>
          <p:cNvPr id="779" name="Shape 779"/>
          <p:cNvSpPr/>
          <p:nvPr/>
        </p:nvSpPr>
        <p:spPr>
          <a:xfrm flipV="1">
            <a:off x="7959360" y="1348462"/>
            <a:ext cx="0" cy="3333831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80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751480" y="1571289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781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086137" y="1571289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782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751480" y="1933775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783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751480" y="2296260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784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086137" y="2296260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785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751480" y="2670439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786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751480" y="3038770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787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086137" y="3412949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789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086137" y="4155460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790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086137" y="4517945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55DF39A-B5BC-A945-8250-BA2C21DF882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50342" y="3969510"/>
            <a:ext cx="101744" cy="101744"/>
          </a:xfrm>
          <a:prstGeom prst="rect">
            <a:avLst/>
          </a:prstGeom>
        </p:spPr>
      </p:pic>
      <p:pic>
        <p:nvPicPr>
          <p:cNvPr id="261" name="Picture 260">
            <a:extLst>
              <a:ext uri="{FF2B5EF4-FFF2-40B4-BE49-F238E27FC236}">
                <a16:creationId xmlns:a16="http://schemas.microsoft.com/office/drawing/2014/main" id="{E560FF29-9EF4-0943-AB7C-53C04121769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96538" y="1759059"/>
            <a:ext cx="101744" cy="101744"/>
          </a:xfrm>
          <a:prstGeom prst="rect">
            <a:avLst/>
          </a:prstGeom>
        </p:spPr>
      </p:pic>
      <p:pic>
        <p:nvPicPr>
          <p:cNvPr id="262" name="Picture 261">
            <a:extLst>
              <a:ext uri="{FF2B5EF4-FFF2-40B4-BE49-F238E27FC236}">
                <a16:creationId xmlns:a16="http://schemas.microsoft.com/office/drawing/2014/main" id="{E4013DA0-6BF7-264A-8B25-815A173BCE0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92244" y="3969510"/>
            <a:ext cx="101744" cy="101744"/>
          </a:xfrm>
          <a:prstGeom prst="rect">
            <a:avLst/>
          </a:prstGeom>
        </p:spPr>
      </p:pic>
      <p:pic>
        <p:nvPicPr>
          <p:cNvPr id="263" name="pasted-image.pdf">
            <a:extLst>
              <a:ext uri="{FF2B5EF4-FFF2-40B4-BE49-F238E27FC236}">
                <a16:creationId xmlns:a16="http://schemas.microsoft.com/office/drawing/2014/main" id="{D7E99083-248C-FE49-9577-E3A2D93436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103918" y="1384200"/>
            <a:ext cx="104964" cy="104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264" name="Picture 263">
            <a:extLst>
              <a:ext uri="{FF2B5EF4-FFF2-40B4-BE49-F238E27FC236}">
                <a16:creationId xmlns:a16="http://schemas.microsoft.com/office/drawing/2014/main" id="{E06418E8-55E3-6649-A01E-51001DF2126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03483" y="1759059"/>
            <a:ext cx="101744" cy="101744"/>
          </a:xfrm>
          <a:prstGeom prst="rect">
            <a:avLst/>
          </a:prstGeom>
        </p:spPr>
      </p:pic>
      <p:pic>
        <p:nvPicPr>
          <p:cNvPr id="265" name="Picture 264">
            <a:extLst>
              <a:ext uri="{FF2B5EF4-FFF2-40B4-BE49-F238E27FC236}">
                <a16:creationId xmlns:a16="http://schemas.microsoft.com/office/drawing/2014/main" id="{A97D06EA-A7B5-674F-820B-2823DA196A7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03483" y="3232387"/>
            <a:ext cx="101744" cy="101744"/>
          </a:xfrm>
          <a:prstGeom prst="rect">
            <a:avLst/>
          </a:prstGeom>
        </p:spPr>
      </p:pic>
      <p:pic>
        <p:nvPicPr>
          <p:cNvPr id="266" name="Picture 265">
            <a:extLst>
              <a:ext uri="{FF2B5EF4-FFF2-40B4-BE49-F238E27FC236}">
                <a16:creationId xmlns:a16="http://schemas.microsoft.com/office/drawing/2014/main" id="{B7D15C4A-4DCA-514A-90C5-B0D94037AAB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01716" y="3969510"/>
            <a:ext cx="101744" cy="101744"/>
          </a:xfrm>
          <a:prstGeom prst="rect">
            <a:avLst/>
          </a:prstGeom>
        </p:spPr>
      </p:pic>
      <p:pic>
        <p:nvPicPr>
          <p:cNvPr id="267" name="Picture 266">
            <a:extLst>
              <a:ext uri="{FF2B5EF4-FFF2-40B4-BE49-F238E27FC236}">
                <a16:creationId xmlns:a16="http://schemas.microsoft.com/office/drawing/2014/main" id="{1BD01A76-4BBA-7B4C-B1FD-46DF58A7EAE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85701" y="1759059"/>
            <a:ext cx="101744" cy="101744"/>
          </a:xfrm>
          <a:prstGeom prst="rect">
            <a:avLst/>
          </a:prstGeom>
        </p:spPr>
      </p:pic>
      <p:pic>
        <p:nvPicPr>
          <p:cNvPr id="268" name="Picture 267">
            <a:extLst>
              <a:ext uri="{FF2B5EF4-FFF2-40B4-BE49-F238E27FC236}">
                <a16:creationId xmlns:a16="http://schemas.microsoft.com/office/drawing/2014/main" id="{346B931A-8846-8645-98AE-31AD6B35017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91548" y="3232387"/>
            <a:ext cx="101744" cy="101744"/>
          </a:xfrm>
          <a:prstGeom prst="rect">
            <a:avLst/>
          </a:prstGeom>
        </p:spPr>
      </p:pic>
      <p:pic>
        <p:nvPicPr>
          <p:cNvPr id="269" name="Picture 268">
            <a:extLst>
              <a:ext uri="{FF2B5EF4-FFF2-40B4-BE49-F238E27FC236}">
                <a16:creationId xmlns:a16="http://schemas.microsoft.com/office/drawing/2014/main" id="{10997D5A-A2A9-1F4F-A4BB-166869F9D6F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86857" y="3969510"/>
            <a:ext cx="101744" cy="101744"/>
          </a:xfrm>
          <a:prstGeom prst="rect">
            <a:avLst/>
          </a:prstGeom>
        </p:spPr>
      </p:pic>
      <p:pic>
        <p:nvPicPr>
          <p:cNvPr id="270" name="Picture 269">
            <a:extLst>
              <a:ext uri="{FF2B5EF4-FFF2-40B4-BE49-F238E27FC236}">
                <a16:creationId xmlns:a16="http://schemas.microsoft.com/office/drawing/2014/main" id="{C234E6B6-D7F3-5B43-A533-D28C8B261AC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86857" y="3794113"/>
            <a:ext cx="101744" cy="101744"/>
          </a:xfrm>
          <a:prstGeom prst="rect">
            <a:avLst/>
          </a:prstGeom>
        </p:spPr>
      </p:pic>
      <p:sp>
        <p:nvSpPr>
          <p:cNvPr id="271" name="Shape 592">
            <a:extLst>
              <a:ext uri="{FF2B5EF4-FFF2-40B4-BE49-F238E27FC236}">
                <a16:creationId xmlns:a16="http://schemas.microsoft.com/office/drawing/2014/main" id="{2D229077-4001-2B4C-B434-29711033AAE6}"/>
              </a:ext>
            </a:extLst>
          </p:cNvPr>
          <p:cNvSpPr/>
          <p:nvPr/>
        </p:nvSpPr>
        <p:spPr>
          <a:xfrm>
            <a:off x="886779" y="4819520"/>
            <a:ext cx="2195634" cy="1067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>
            <a:lvl1pPr algn="r" defTabSz="457200">
              <a:lnSpc>
                <a:spcPct val="80000"/>
              </a:lnSpc>
              <a:defRPr sz="20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pPr algn="l"/>
            <a:r>
              <a:rPr lang="en-US" sz="75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informação</a:t>
            </a:r>
            <a:r>
              <a:rPr lang="en-US" sz="7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7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já</a:t>
            </a:r>
            <a:r>
              <a:rPr 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7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existe</a:t>
            </a:r>
            <a:r>
              <a:rPr 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 </a:t>
            </a:r>
            <a:r>
              <a:rPr lang="en-US" sz="7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relatório</a:t>
            </a:r>
            <a:r>
              <a:rPr lang="en-US" sz="7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272" name="Picture 271">
            <a:extLst>
              <a:ext uri="{FF2B5EF4-FFF2-40B4-BE49-F238E27FC236}">
                <a16:creationId xmlns:a16="http://schemas.microsoft.com/office/drawing/2014/main" id="{60AC6392-D3D9-1241-947D-569DB981655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7751" y="4816988"/>
            <a:ext cx="101744" cy="101744"/>
          </a:xfrm>
          <a:prstGeom prst="rect">
            <a:avLst/>
          </a:prstGeom>
        </p:spPr>
      </p:pic>
      <p:sp>
        <p:nvSpPr>
          <p:cNvPr id="226" name="Shape 280"/>
          <p:cNvSpPr/>
          <p:nvPr/>
        </p:nvSpPr>
        <p:spPr>
          <a:xfrm>
            <a:off x="425810" y="283567"/>
            <a:ext cx="7220928" cy="331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>
            <a:lvl1pPr algn="l" defTabSz="1530325">
              <a:defRPr sz="5500" b="0">
                <a:solidFill>
                  <a:srgbClr val="08478D"/>
                </a:solidFill>
                <a:uFill>
                  <a:solidFill>
                    <a:srgbClr val="232323"/>
                  </a:solidFill>
                </a:u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lang="pt-BR" sz="2063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Informações complementares dos relatórios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sted-imag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795" name="pasted-image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6215062" y="4148137"/>
            <a:ext cx="2928938" cy="995363"/>
          </a:xfrm>
          <a:prstGeom prst="rect">
            <a:avLst/>
          </a:prstGeom>
          <a:ln w="12700">
            <a:miter lim="400000"/>
          </a:ln>
        </p:spPr>
      </p:pic>
      <p:sp>
        <p:nvSpPr>
          <p:cNvPr id="796" name="Shape 796"/>
          <p:cNvSpPr/>
          <p:nvPr/>
        </p:nvSpPr>
        <p:spPr>
          <a:xfrm>
            <a:off x="499239" y="554236"/>
            <a:ext cx="4049435" cy="822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>
            <a:lvl1pPr algn="l" defTabSz="1530325">
              <a:defRPr sz="7000" b="0">
                <a:solidFill>
                  <a:srgbClr val="AC2781"/>
                </a:solidFill>
                <a:uFill>
                  <a:solidFill>
                    <a:srgbClr val="232323"/>
                  </a:solidFill>
                </a:u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sz="2625" dirty="0" err="1">
                <a:latin typeface="Arial" panose="020B0604020202020204" pitchFamily="34" charset="0"/>
                <a:cs typeface="Arial" panose="020B0604020202020204" pitchFamily="34" charset="0"/>
              </a:rPr>
              <a:t>Monitoramento</a:t>
            </a:r>
            <a:r>
              <a:rPr sz="2625" dirty="0" smtClean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pt-BR" sz="2625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2625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sz="2625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Prevenção</a:t>
            </a:r>
            <a:r>
              <a:rPr sz="2625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625" dirty="0"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sz="2625" dirty="0" err="1">
                <a:latin typeface="Arial" panose="020B0604020202020204" pitchFamily="34" charset="0"/>
                <a:cs typeface="Arial" panose="020B0604020202020204" pitchFamily="34" charset="0"/>
              </a:rPr>
              <a:t>Fraudes</a:t>
            </a:r>
            <a:endParaRPr sz="262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Shape 798"/>
          <p:cNvSpPr/>
          <p:nvPr/>
        </p:nvSpPr>
        <p:spPr>
          <a:xfrm>
            <a:off x="430182" y="1031252"/>
            <a:ext cx="8116508" cy="7069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/>
          <a:p>
            <a:pPr algn="l" defTabSz="171450">
              <a:defRPr sz="40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pP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Com o </a:t>
            </a:r>
            <a:r>
              <a:rPr sz="1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MeProteja</a:t>
            </a:r>
            <a:r>
              <a:rPr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Empresas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você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acompanha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situação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do CNPJ da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empresa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e CNPJs</a:t>
            </a:r>
          </a:p>
          <a:p>
            <a:pPr algn="l" defTabSz="171450">
              <a:defRPr sz="40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pP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e CPFs dos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sócios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através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recebimento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avisos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sobre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inclusão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exclusão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protestos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pendências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financeiras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ações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judiciais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07" name="Shape 807"/>
          <p:cNvSpPr/>
          <p:nvPr/>
        </p:nvSpPr>
        <p:spPr>
          <a:xfrm>
            <a:off x="427107" y="2110581"/>
            <a:ext cx="1238780" cy="24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457200">
              <a:defRPr sz="4000" b="0">
                <a:solidFill>
                  <a:srgbClr val="424242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1500" dirty="0" err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Benefícios</a:t>
            </a:r>
            <a:endParaRPr sz="15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9" name="Shape 809"/>
          <p:cNvSpPr/>
          <p:nvPr/>
        </p:nvSpPr>
        <p:spPr>
          <a:xfrm>
            <a:off x="429389" y="4874889"/>
            <a:ext cx="3065450" cy="1529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1530325">
              <a:defRPr sz="2400" b="0">
                <a:solidFill>
                  <a:srgbClr val="08478D"/>
                </a:solidFill>
                <a:uFill>
                  <a:solidFill>
                    <a:srgbClr val="232323"/>
                  </a:solidFill>
                </a:u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sz="900">
                <a:latin typeface="Arial" panose="020B0604020202020204" pitchFamily="34" charset="0"/>
                <a:cs typeface="Arial" panose="020B0604020202020204" pitchFamily="34" charset="0"/>
              </a:rPr>
              <a:t>Monitoramento/Prevenção de Fraudes</a:t>
            </a:r>
          </a:p>
        </p:txBody>
      </p:sp>
      <p:pic>
        <p:nvPicPr>
          <p:cNvPr id="810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36956" y="2503149"/>
            <a:ext cx="379645" cy="379616"/>
          </a:xfrm>
          <a:prstGeom prst="rect">
            <a:avLst/>
          </a:prstGeom>
          <a:ln w="12700">
            <a:miter lim="400000"/>
          </a:ln>
        </p:spPr>
      </p:pic>
      <p:pic>
        <p:nvPicPr>
          <p:cNvPr id="811" name="pasted-image.pdf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36956" y="3009664"/>
            <a:ext cx="379645" cy="379616"/>
          </a:xfrm>
          <a:prstGeom prst="rect">
            <a:avLst/>
          </a:prstGeom>
          <a:ln w="12700">
            <a:miter lim="400000"/>
          </a:ln>
        </p:spPr>
      </p:pic>
      <p:pic>
        <p:nvPicPr>
          <p:cNvPr id="812" name="pasted-image.pdf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439394" y="3518618"/>
            <a:ext cx="374768" cy="374740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Shape 531">
            <a:extLst>
              <a:ext uri="{FF2B5EF4-FFF2-40B4-BE49-F238E27FC236}">
                <a16:creationId xmlns:a16="http://schemas.microsoft.com/office/drawing/2014/main" id="{97011709-AE69-364D-AA9F-0EB572809BE3}"/>
              </a:ext>
            </a:extLst>
          </p:cNvPr>
          <p:cNvSpPr/>
          <p:nvPr/>
        </p:nvSpPr>
        <p:spPr>
          <a:xfrm>
            <a:off x="900979" y="2566630"/>
            <a:ext cx="6119448" cy="2298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>
            <a:lvl1pPr algn="l" defTabSz="1828800">
              <a:defRPr sz="40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Previne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fraudes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com o CNPJ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os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CPFs dos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sócios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sua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empresa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Shape 531">
            <a:extLst>
              <a:ext uri="{FF2B5EF4-FFF2-40B4-BE49-F238E27FC236}">
                <a16:creationId xmlns:a16="http://schemas.microsoft.com/office/drawing/2014/main" id="{D343D240-967A-A84C-9091-C683A87DEC92}"/>
              </a:ext>
            </a:extLst>
          </p:cNvPr>
          <p:cNvSpPr/>
          <p:nvPr/>
        </p:nvSpPr>
        <p:spPr>
          <a:xfrm>
            <a:off x="900979" y="3090003"/>
            <a:ext cx="6119448" cy="2298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>
            <a:lvl1pPr algn="l" defTabSz="1828800">
              <a:defRPr sz="40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Acompanha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as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baixas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das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dívidas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Shape 531">
            <a:extLst>
              <a:ext uri="{FF2B5EF4-FFF2-40B4-BE49-F238E27FC236}">
                <a16:creationId xmlns:a16="http://schemas.microsoft.com/office/drawing/2014/main" id="{6ED621D1-BF0D-1844-B4D7-45DD1C376F24}"/>
              </a:ext>
            </a:extLst>
          </p:cNvPr>
          <p:cNvSpPr/>
          <p:nvPr/>
        </p:nvSpPr>
        <p:spPr>
          <a:xfrm>
            <a:off x="900979" y="3589314"/>
            <a:ext cx="6119448" cy="2298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>
            <a:lvl1pPr algn="l" defTabSz="1828800">
              <a:defRPr sz="40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Evita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restrições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crédito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instituições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financeiras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e com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fornecedores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 smtClean="0">
                <a:solidFill>
                  <a:schemeClr val="accent4"/>
                </a:solidFill>
              </a:rPr>
              <a:t>MeProteja</a:t>
            </a:r>
            <a:r>
              <a:rPr lang="pt-BR" dirty="0" smtClean="0">
                <a:solidFill>
                  <a:schemeClr val="accent4"/>
                </a:solidFill>
              </a:rPr>
              <a:t> </a:t>
            </a:r>
            <a:r>
              <a:rPr lang="pt-BR" dirty="0" smtClean="0">
                <a:solidFill>
                  <a:schemeClr val="accent4"/>
                </a:solidFill>
              </a:rPr>
              <a:t>Empresas</a:t>
            </a:r>
            <a:endParaRPr lang="pt-BR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sted-imag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16" name="pasted-image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6215062" y="4148137"/>
            <a:ext cx="2928938" cy="995363"/>
          </a:xfrm>
          <a:prstGeom prst="rect">
            <a:avLst/>
          </a:prstGeom>
          <a:ln w="12700">
            <a:miter lim="400000"/>
          </a:ln>
        </p:spPr>
      </p:pic>
      <p:sp>
        <p:nvSpPr>
          <p:cNvPr id="817" name="Shape 817"/>
          <p:cNvSpPr/>
          <p:nvPr/>
        </p:nvSpPr>
        <p:spPr>
          <a:xfrm>
            <a:off x="499239" y="554236"/>
            <a:ext cx="3065450" cy="418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1530325">
              <a:defRPr sz="7000" b="0">
                <a:solidFill>
                  <a:srgbClr val="E22E88"/>
                </a:solidFill>
                <a:uFill>
                  <a:solidFill>
                    <a:srgbClr val="232323"/>
                  </a:solidFill>
                </a:u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sz="2625">
                <a:latin typeface="Arial" panose="020B0604020202020204" pitchFamily="34" charset="0"/>
                <a:cs typeface="Arial" panose="020B0604020202020204" pitchFamily="34" charset="0"/>
              </a:rPr>
              <a:t>Cobrança</a:t>
            </a: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Shape 820"/>
          <p:cNvSpPr/>
          <p:nvPr/>
        </p:nvSpPr>
        <p:spPr>
          <a:xfrm>
            <a:off x="430183" y="1243918"/>
            <a:ext cx="8392328" cy="9377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457200">
              <a:defRPr sz="4000" b="0">
                <a:solidFill>
                  <a:srgbClr val="424242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Pefin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é o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serviço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exclusivo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regularização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inclusão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dívidas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não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pagas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no banco de dados da Serasa Experian, com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informações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precisas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cadastro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seu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cliente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(PF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PJ) 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abrangência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nacional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. A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solução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disponibiliza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dados para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localizar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consumidor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viabiliza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comunicação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por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meio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de carta-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comunicado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dá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orientações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para o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pagamento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29" name="Shape 829"/>
          <p:cNvSpPr/>
          <p:nvPr/>
        </p:nvSpPr>
        <p:spPr>
          <a:xfrm>
            <a:off x="427107" y="2680284"/>
            <a:ext cx="1238780" cy="24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457200">
              <a:defRPr sz="4000" b="0">
                <a:solidFill>
                  <a:srgbClr val="424242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1500" dirty="0" err="1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Benefícios</a:t>
            </a:r>
            <a:endParaRPr sz="1500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0" name="Shape 830"/>
          <p:cNvSpPr/>
          <p:nvPr/>
        </p:nvSpPr>
        <p:spPr>
          <a:xfrm>
            <a:off x="429389" y="4874889"/>
            <a:ext cx="3065450" cy="1529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1530325">
              <a:defRPr sz="2400" b="0">
                <a:solidFill>
                  <a:srgbClr val="E22E88"/>
                </a:solidFill>
                <a:uFill>
                  <a:solidFill>
                    <a:srgbClr val="232323"/>
                  </a:solidFill>
                </a:u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sz="900" dirty="0" err="1">
                <a:latin typeface="Arial" panose="020B0604020202020204" pitchFamily="34" charset="0"/>
                <a:cs typeface="Arial" panose="020B0604020202020204" pitchFamily="34" charset="0"/>
              </a:rPr>
              <a:t>Cobrança</a:t>
            </a:r>
            <a:endParaRPr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32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33216" y="3067731"/>
            <a:ext cx="387125" cy="387095"/>
          </a:xfrm>
          <a:prstGeom prst="rect">
            <a:avLst/>
          </a:prstGeom>
          <a:ln w="12700">
            <a:miter lim="400000"/>
          </a:ln>
        </p:spPr>
      </p:pic>
      <p:pic>
        <p:nvPicPr>
          <p:cNvPr id="833" name="pasted-image.pdf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33216" y="3625226"/>
            <a:ext cx="387125" cy="387095"/>
          </a:xfrm>
          <a:prstGeom prst="rect">
            <a:avLst/>
          </a:prstGeom>
          <a:ln w="12700">
            <a:miter lim="400000"/>
          </a:ln>
        </p:spPr>
      </p:pic>
      <p:pic>
        <p:nvPicPr>
          <p:cNvPr id="834" name="pasted-image.pdf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439465" y="4157020"/>
            <a:ext cx="365102" cy="365074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Shape 531">
            <a:extLst>
              <a:ext uri="{FF2B5EF4-FFF2-40B4-BE49-F238E27FC236}">
                <a16:creationId xmlns:a16="http://schemas.microsoft.com/office/drawing/2014/main" id="{9438CE2A-5ED7-9841-9E3C-E22173C9FFFB}"/>
              </a:ext>
            </a:extLst>
          </p:cNvPr>
          <p:cNvSpPr/>
          <p:nvPr/>
        </p:nvSpPr>
        <p:spPr>
          <a:xfrm>
            <a:off x="925042" y="3138649"/>
            <a:ext cx="7755742" cy="2298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>
            <a:lvl1pPr algn="l" defTabSz="1828800">
              <a:defRPr sz="40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Ganhe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facilidade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segurança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localizar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comunicar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clientes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sobre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débitos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aberto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Shape 531">
            <a:extLst>
              <a:ext uri="{FF2B5EF4-FFF2-40B4-BE49-F238E27FC236}">
                <a16:creationId xmlns:a16="http://schemas.microsoft.com/office/drawing/2014/main" id="{C8979830-AA0F-5445-B5A8-047A16D6D291}"/>
              </a:ext>
            </a:extLst>
          </p:cNvPr>
          <p:cNvSpPr/>
          <p:nvPr/>
        </p:nvSpPr>
        <p:spPr>
          <a:xfrm>
            <a:off x="925042" y="3710149"/>
            <a:ext cx="7755742" cy="2298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>
            <a:lvl1pPr algn="l" defTabSz="1828800">
              <a:defRPr sz="40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Ofereça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oportunidades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diferenciadas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pagamento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clientes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inadimplentes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(carta-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boleto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0" name="Shape 531">
            <a:extLst>
              <a:ext uri="{FF2B5EF4-FFF2-40B4-BE49-F238E27FC236}">
                <a16:creationId xmlns:a16="http://schemas.microsoft.com/office/drawing/2014/main" id="{750CB6F7-23B5-3B42-A22A-17F41C7ABA0E}"/>
              </a:ext>
            </a:extLst>
          </p:cNvPr>
          <p:cNvSpPr/>
          <p:nvPr/>
        </p:nvSpPr>
        <p:spPr>
          <a:xfrm>
            <a:off x="925042" y="4233522"/>
            <a:ext cx="7755742" cy="2298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>
            <a:lvl1pPr algn="l" defTabSz="1828800">
              <a:defRPr sz="40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Obtenha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melhora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significativa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no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percentual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recuperação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créditos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(42%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média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chemeClr val="accent5"/>
                </a:solidFill>
              </a:rPr>
              <a:t>Negativação</a:t>
            </a:r>
            <a:br>
              <a:rPr lang="pt-BR" dirty="0">
                <a:solidFill>
                  <a:schemeClr val="accent5"/>
                </a:solidFill>
              </a:rPr>
            </a:br>
            <a:r>
              <a:rPr lang="pt-BR" sz="2000" dirty="0" err="1">
                <a:solidFill>
                  <a:schemeClr val="accent5"/>
                </a:solidFill>
              </a:rPr>
              <a:t>Pefin</a:t>
            </a:r>
            <a:endParaRPr lang="pt-BR" sz="2000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" name="Shape 844"/>
          <p:cNvSpPr/>
          <p:nvPr/>
        </p:nvSpPr>
        <p:spPr>
          <a:xfrm>
            <a:off x="425810" y="-789113"/>
            <a:ext cx="5827072" cy="2606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>
            <a:lvl1pPr algn="l" defTabSz="457200">
              <a:lnSpc>
                <a:spcPts val="10500"/>
              </a:lnSpc>
              <a:spcBef>
                <a:spcPts val="1200"/>
              </a:spcBef>
              <a:defRPr sz="6000" b="0">
                <a:solidFill>
                  <a:schemeClr val="accent1">
                    <a:hueOff val="114395"/>
                    <a:lumOff val="-24975"/>
                  </a:schemeClr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endParaRPr lang="pt-BR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5" name="Shape 845"/>
          <p:cNvSpPr/>
          <p:nvPr/>
        </p:nvSpPr>
        <p:spPr>
          <a:xfrm>
            <a:off x="430183" y="1156711"/>
            <a:ext cx="7896830" cy="476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457200">
              <a:lnSpc>
                <a:spcPts val="4900"/>
              </a:lnSpc>
              <a:spcBef>
                <a:spcPts val="1200"/>
              </a:spcBef>
              <a:defRPr sz="26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pPr>
              <a:lnSpc>
                <a:spcPct val="100000"/>
              </a:lnSpc>
            </a:pP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Pefin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sz="1000" dirty="0" err="1">
                <a:latin typeface="Arial" panose="020B0604020202020204" pitchFamily="34" charset="0"/>
                <a:cs typeface="Arial" panose="020B0604020202020204" pitchFamily="34" charset="0"/>
              </a:rPr>
              <a:t>permite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sz="1000" dirty="0" err="1">
                <a:latin typeface="Arial" panose="020B0604020202020204" pitchFamily="34" charset="0"/>
                <a:cs typeface="Arial" panose="020B0604020202020204" pitchFamily="34" charset="0"/>
              </a:rPr>
              <a:t>inclusão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000" dirty="0" err="1">
                <a:latin typeface="Arial" panose="020B0604020202020204" pitchFamily="34" charset="0"/>
                <a:cs typeface="Arial" panose="020B0604020202020204" pitchFamily="34" charset="0"/>
              </a:rPr>
              <a:t>pessoas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 err="1"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 err="1">
                <a:latin typeface="Arial" panose="020B0604020202020204" pitchFamily="34" charset="0"/>
                <a:cs typeface="Arial" panose="020B0604020202020204" pitchFamily="34" charset="0"/>
              </a:rPr>
              <a:t>empresas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 err="1">
                <a:latin typeface="Arial" panose="020B0604020202020204" pitchFamily="34" charset="0"/>
                <a:cs typeface="Arial" panose="020B0604020202020204" pitchFamily="34" charset="0"/>
              </a:rPr>
              <a:t>inadimplentes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 err="1"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 base de </a:t>
            </a:r>
            <a:r>
              <a:rPr sz="1000" dirty="0" err="1">
                <a:latin typeface="Arial" panose="020B0604020202020204" pitchFamily="34" charset="0"/>
                <a:cs typeface="Arial" panose="020B0604020202020204" pitchFamily="34" charset="0"/>
              </a:rPr>
              <a:t>negativados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 da </a:t>
            </a:r>
            <a:r>
              <a:rPr sz="1000" dirty="0" err="1">
                <a:latin typeface="Arial" panose="020B0604020202020204" pitchFamily="34" charset="0"/>
                <a:cs typeface="Arial" panose="020B0604020202020204" pitchFamily="34" charset="0"/>
              </a:rPr>
              <a:t>Serasa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 Experian. </a:t>
            </a:r>
            <a:r>
              <a:rPr sz="1000" dirty="0" err="1">
                <a:latin typeface="Arial" panose="020B0604020202020204" pitchFamily="34" charset="0"/>
                <a:cs typeface="Arial" panose="020B0604020202020204" pitchFamily="34" charset="0"/>
              </a:rPr>
              <a:t>Além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 err="1">
                <a:latin typeface="Arial" panose="020B0604020202020204" pitchFamily="34" charset="0"/>
                <a:cs typeface="Arial" panose="020B0604020202020204" pitchFamily="34" charset="0"/>
              </a:rPr>
              <a:t>disso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sz="1000" dirty="0" err="1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 err="1">
                <a:latin typeface="Arial" panose="020B0604020202020204" pitchFamily="34" charset="0"/>
                <a:cs typeface="Arial" panose="020B0604020202020204" pitchFamily="34" charset="0"/>
              </a:rPr>
              <a:t>possível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 err="1">
                <a:latin typeface="Arial" panose="020B0604020202020204" pitchFamily="34" charset="0"/>
                <a:cs typeface="Arial" panose="020B0604020202020204" pitchFamily="34" charset="0"/>
              </a:rPr>
              <a:t>informar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 err="1">
                <a:latin typeface="Arial" panose="020B0604020202020204" pitchFamily="34" charset="0"/>
                <a:cs typeface="Arial" panose="020B0604020202020204" pitchFamily="34" charset="0"/>
              </a:rPr>
              <a:t>seus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 err="1">
                <a:latin typeface="Arial" panose="020B0604020202020204" pitchFamily="34" charset="0"/>
                <a:cs typeface="Arial" panose="020B0604020202020204" pitchFamily="34" charset="0"/>
              </a:rPr>
              <a:t>clientes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 err="1">
                <a:latin typeface="Arial" panose="020B0604020202020204" pitchFamily="34" charset="0"/>
                <a:cs typeface="Arial" panose="020B0604020202020204" pitchFamily="34" charset="0"/>
              </a:rPr>
              <a:t>sobre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 err="1">
                <a:latin typeface="Arial" panose="020B0604020202020204" pitchFamily="34" charset="0"/>
                <a:cs typeface="Arial" panose="020B0604020202020204" pitchFamily="34" charset="0"/>
              </a:rPr>
              <a:t>dívidas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 err="1">
                <a:latin typeface="Arial" panose="020B0604020202020204" pitchFamily="34" charset="0"/>
                <a:cs typeface="Arial" panose="020B0604020202020204" pitchFamily="34" charset="0"/>
              </a:rPr>
              <a:t>não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 err="1">
                <a:latin typeface="Arial" panose="020B0604020202020204" pitchFamily="34" charset="0"/>
                <a:cs typeface="Arial" panose="020B0604020202020204" pitchFamily="34" charset="0"/>
              </a:rPr>
              <a:t>pagas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 err="1">
                <a:latin typeface="Arial" panose="020B0604020202020204" pitchFamily="34" charset="0"/>
                <a:cs typeface="Arial" panose="020B0604020202020204" pitchFamily="34" charset="0"/>
              </a:rPr>
              <a:t>por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 err="1">
                <a:latin typeface="Arial" panose="020B0604020202020204" pitchFamily="34" charset="0"/>
                <a:cs typeface="Arial" panose="020B0604020202020204" pitchFamily="34" charset="0"/>
              </a:rPr>
              <a:t>meio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000" dirty="0" err="1">
                <a:latin typeface="Arial" panose="020B0604020202020204" pitchFamily="34" charset="0"/>
                <a:cs typeface="Arial" panose="020B0604020202020204" pitchFamily="34" charset="0"/>
              </a:rPr>
              <a:t>envio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 da carta-</a:t>
            </a:r>
            <a:r>
              <a:rPr sz="1000" dirty="0" err="1">
                <a:latin typeface="Arial" panose="020B0604020202020204" pitchFamily="34" charset="0"/>
                <a:cs typeface="Arial" panose="020B0604020202020204" pitchFamily="34" charset="0"/>
              </a:rPr>
              <a:t>comunicado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sz="1000" dirty="0" err="1">
                <a:latin typeface="Arial" panose="020B0604020202020204" pitchFamily="34" charset="0"/>
                <a:cs typeface="Arial" panose="020B0604020202020204" pitchFamily="34" charset="0"/>
              </a:rPr>
              <a:t>eliminando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000" dirty="0" err="1">
                <a:latin typeface="Arial" panose="020B0604020202020204" pitchFamily="34" charset="0"/>
                <a:cs typeface="Arial" panose="020B0604020202020204" pitchFamily="34" charset="0"/>
              </a:rPr>
              <a:t>burocracias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sz="1000" dirty="0" err="1">
                <a:latin typeface="Arial" panose="020B0604020202020204" pitchFamily="34" charset="0"/>
                <a:cs typeface="Arial" panose="020B0604020202020204" pitchFamily="34" charset="0"/>
              </a:rPr>
              <a:t>intermediários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 no </a:t>
            </a:r>
            <a:r>
              <a:rPr sz="1000" dirty="0" err="1">
                <a:latin typeface="Arial" panose="020B0604020202020204" pitchFamily="34" charset="0"/>
                <a:cs typeface="Arial" panose="020B0604020202020204" pitchFamily="34" charset="0"/>
              </a:rPr>
              <a:t>processo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000" dirty="0" err="1">
                <a:latin typeface="Arial" panose="020B0604020202020204" pitchFamily="34" charset="0"/>
                <a:cs typeface="Arial" panose="020B0604020202020204" pitchFamily="34" charset="0"/>
              </a:rPr>
              <a:t>cobrança</a:t>
            </a:r>
            <a:r>
              <a:rPr sz="1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846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rcRect t="36680" b="32975"/>
          <a:stretch>
            <a:fillRect/>
          </a:stretch>
        </p:blipFill>
        <p:spPr>
          <a:xfrm>
            <a:off x="375836" y="3024819"/>
            <a:ext cx="8392328" cy="974912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Shape 844"/>
          <p:cNvSpPr/>
          <p:nvPr/>
        </p:nvSpPr>
        <p:spPr>
          <a:xfrm>
            <a:off x="399927" y="1834623"/>
            <a:ext cx="2310968" cy="24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457200">
              <a:lnSpc>
                <a:spcPts val="10500"/>
              </a:lnSpc>
              <a:spcBef>
                <a:spcPts val="1200"/>
              </a:spcBef>
              <a:defRPr sz="6000" b="0">
                <a:solidFill>
                  <a:schemeClr val="accent1">
                    <a:hueOff val="114395"/>
                    <a:lumOff val="-24975"/>
                  </a:schemeClr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1500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Benefícios</a:t>
            </a:r>
            <a:endParaRPr sz="1500" dirty="0">
              <a:solidFill>
                <a:schemeClr val="accent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Shape 845"/>
          <p:cNvSpPr/>
          <p:nvPr/>
        </p:nvSpPr>
        <p:spPr>
          <a:xfrm>
            <a:off x="3950317" y="2312022"/>
            <a:ext cx="2089822" cy="3145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>
            <a:lvl1pPr algn="l" defTabSz="457200">
              <a:lnSpc>
                <a:spcPts val="4900"/>
              </a:lnSpc>
              <a:spcBef>
                <a:spcPts val="1200"/>
              </a:spcBef>
              <a:defRPr sz="26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975" b="1" dirty="0">
                <a:latin typeface="Arial" panose="020B0604020202020204" pitchFamily="34" charset="0"/>
                <a:cs typeface="Arial" panose="020B0604020202020204" pitchFamily="34" charset="0"/>
              </a:rPr>
              <a:t>Conte com abrangência. </a:t>
            </a:r>
            <a:r>
              <a:rPr lang="pt-BR" sz="975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975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975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Pefin</a:t>
            </a:r>
            <a:r>
              <a:rPr lang="pt-BR" sz="975" dirty="0" smtClean="0">
                <a:latin typeface="Arial" panose="020B0604020202020204" pitchFamily="34" charset="0"/>
                <a:cs typeface="Arial" panose="020B0604020202020204" pitchFamily="34" charset="0"/>
              </a:rPr>
              <a:t> está presente </a:t>
            </a:r>
            <a:r>
              <a:rPr lang="pt-BR" sz="975" dirty="0">
                <a:latin typeface="Arial" panose="020B0604020202020204" pitchFamily="34" charset="0"/>
                <a:cs typeface="Arial" panose="020B0604020202020204" pitchFamily="34" charset="0"/>
              </a:rPr>
              <a:t>em todo o Brasil</a:t>
            </a:r>
            <a:endParaRPr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hape 845"/>
          <p:cNvSpPr/>
          <p:nvPr/>
        </p:nvSpPr>
        <p:spPr>
          <a:xfrm>
            <a:off x="6828133" y="2229414"/>
            <a:ext cx="2089822" cy="464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>
            <a:lvl1pPr algn="l" defTabSz="457200">
              <a:lnSpc>
                <a:spcPts val="4900"/>
              </a:lnSpc>
              <a:spcBef>
                <a:spcPts val="1200"/>
              </a:spcBef>
              <a:defRPr sz="26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975" b="1" dirty="0">
                <a:latin typeface="Arial" panose="020B0604020202020204" pitchFamily="34" charset="0"/>
                <a:cs typeface="Arial" panose="020B0604020202020204" pitchFamily="34" charset="0"/>
              </a:rPr>
              <a:t>Ganhe praticidade. </a:t>
            </a:r>
            <a:r>
              <a:rPr lang="pt-BR" sz="975" dirty="0">
                <a:latin typeface="Arial" panose="020B0604020202020204" pitchFamily="34" charset="0"/>
                <a:cs typeface="Arial" panose="020B0604020202020204" pitchFamily="34" charset="0"/>
              </a:rPr>
              <a:t>O processo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975" dirty="0">
                <a:latin typeface="Arial" panose="020B0604020202020204" pitchFamily="34" charset="0"/>
                <a:cs typeface="Arial" panose="020B0604020202020204" pitchFamily="34" charset="0"/>
              </a:rPr>
              <a:t>é simples, fácil e direto, sem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975" dirty="0">
                <a:latin typeface="Arial" panose="020B0604020202020204" pitchFamily="34" charset="0"/>
                <a:cs typeface="Arial" panose="020B0604020202020204" pitchFamily="34" charset="0"/>
              </a:rPr>
              <a:t>intermediários</a:t>
            </a:r>
            <a:endParaRPr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rcRect t="7017" r="93288" b="70045"/>
          <a:stretch>
            <a:fillRect/>
          </a:stretch>
        </p:blipFill>
        <p:spPr>
          <a:xfrm>
            <a:off x="372474" y="2117385"/>
            <a:ext cx="563292" cy="7369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8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rcRect l="35820" t="7017" r="57367" b="70045"/>
          <a:stretch>
            <a:fillRect/>
          </a:stretch>
        </p:blipFill>
        <p:spPr>
          <a:xfrm>
            <a:off x="3378573" y="2117385"/>
            <a:ext cx="571744" cy="73693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rcRect l="70069" t="7017" r="23700" b="70045"/>
          <a:stretch>
            <a:fillRect/>
          </a:stretch>
        </p:blipFill>
        <p:spPr>
          <a:xfrm>
            <a:off x="6252882" y="2117385"/>
            <a:ext cx="522966" cy="736931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Shape 845"/>
          <p:cNvSpPr/>
          <p:nvPr/>
        </p:nvSpPr>
        <p:spPr>
          <a:xfrm>
            <a:off x="369115" y="4667719"/>
            <a:ext cx="7896830" cy="1529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457200">
              <a:lnSpc>
                <a:spcPts val="4900"/>
              </a:lnSpc>
              <a:spcBef>
                <a:spcPts val="1200"/>
              </a:spcBef>
              <a:defRPr sz="26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pPr>
              <a:lnSpc>
                <a:spcPct val="100000"/>
              </a:lnSpc>
            </a:pPr>
            <a:r>
              <a:rPr lang="pt-BR" sz="900" dirty="0">
                <a:latin typeface="Arial" panose="020B0604020202020204" pitchFamily="34" charset="0"/>
                <a:cs typeface="Arial" panose="020B0604020202020204" pitchFamily="34" charset="0"/>
              </a:rPr>
              <a:t>*A inclusão e a disponibilização das dívidas na base de dados negativos dependerá do cumprimento à legislação em vigor.</a:t>
            </a:r>
            <a:endParaRPr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Shape 845"/>
          <p:cNvSpPr/>
          <p:nvPr/>
        </p:nvSpPr>
        <p:spPr>
          <a:xfrm>
            <a:off x="409456" y="3993007"/>
            <a:ext cx="1234447" cy="3145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>
            <a:lvl1pPr algn="l" defTabSz="457200">
              <a:lnSpc>
                <a:spcPts val="4900"/>
              </a:lnSpc>
              <a:spcBef>
                <a:spcPts val="1200"/>
              </a:spcBef>
              <a:defRPr sz="26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975" dirty="0">
                <a:latin typeface="Arial" panose="020B0604020202020204" pitchFamily="34" charset="0"/>
                <a:cs typeface="Arial" panose="020B0604020202020204" pitchFamily="34" charset="0"/>
              </a:rPr>
              <a:t>Empresas informam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975" dirty="0">
                <a:latin typeface="Arial" panose="020B0604020202020204" pitchFamily="34" charset="0"/>
                <a:cs typeface="Arial" panose="020B0604020202020204" pitchFamily="34" charset="0"/>
              </a:rPr>
              <a:t>os dados das dívidas</a:t>
            </a:r>
            <a:endParaRPr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Shape 845"/>
          <p:cNvSpPr/>
          <p:nvPr/>
        </p:nvSpPr>
        <p:spPr>
          <a:xfrm>
            <a:off x="2255064" y="3993007"/>
            <a:ext cx="1234447" cy="3145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>
            <a:lvl1pPr algn="l" defTabSz="457200">
              <a:lnSpc>
                <a:spcPts val="4900"/>
              </a:lnSpc>
              <a:spcBef>
                <a:spcPts val="1200"/>
              </a:spcBef>
              <a:defRPr sz="26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975" dirty="0">
                <a:latin typeface="Arial" panose="020B0604020202020204" pitchFamily="34" charset="0"/>
                <a:cs typeface="Arial" panose="020B0604020202020204" pitchFamily="34" charset="0"/>
              </a:rPr>
              <a:t>Serasa </a:t>
            </a:r>
            <a:r>
              <a:rPr lang="pt-BR" sz="975" dirty="0" err="1">
                <a:latin typeface="Arial" panose="020B0604020202020204" pitchFamily="34" charset="0"/>
                <a:cs typeface="Arial" panose="020B0604020202020204" pitchFamily="34" charset="0"/>
              </a:rPr>
              <a:t>Experian</a:t>
            </a:r>
            <a:endParaRPr lang="pt-BR" sz="975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975" dirty="0">
                <a:latin typeface="Arial" panose="020B0604020202020204" pitchFamily="34" charset="0"/>
                <a:cs typeface="Arial" panose="020B0604020202020204" pitchFamily="34" charset="0"/>
              </a:rPr>
              <a:t>processa os dados</a:t>
            </a:r>
            <a:endParaRPr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Shape 845"/>
          <p:cNvSpPr/>
          <p:nvPr/>
        </p:nvSpPr>
        <p:spPr>
          <a:xfrm>
            <a:off x="4222530" y="3993007"/>
            <a:ext cx="1234447" cy="3145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>
            <a:lvl1pPr algn="l" defTabSz="457200">
              <a:lnSpc>
                <a:spcPts val="4900"/>
              </a:lnSpc>
              <a:spcBef>
                <a:spcPts val="1200"/>
              </a:spcBef>
              <a:defRPr sz="26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975" dirty="0">
                <a:latin typeface="Arial" panose="020B0604020202020204" pitchFamily="34" charset="0"/>
                <a:cs typeface="Arial" panose="020B0604020202020204" pitchFamily="34" charset="0"/>
              </a:rPr>
              <a:t>Emite carta para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975" dirty="0">
                <a:latin typeface="Arial" panose="020B0604020202020204" pitchFamily="34" charset="0"/>
                <a:cs typeface="Arial" panose="020B0604020202020204" pitchFamily="34" charset="0"/>
              </a:rPr>
              <a:t>os inadimplentes</a:t>
            </a:r>
            <a:endParaRPr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hape 845"/>
          <p:cNvSpPr/>
          <p:nvPr/>
        </p:nvSpPr>
        <p:spPr>
          <a:xfrm>
            <a:off x="6348063" y="3999731"/>
            <a:ext cx="1978949" cy="464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>
            <a:lvl1pPr algn="l" defTabSz="457200">
              <a:lnSpc>
                <a:spcPts val="4900"/>
              </a:lnSpc>
              <a:spcBef>
                <a:spcPts val="1200"/>
              </a:spcBef>
              <a:defRPr sz="26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975" dirty="0">
                <a:latin typeface="Arial" panose="020B0604020202020204" pitchFamily="34" charset="0"/>
                <a:cs typeface="Arial" panose="020B0604020202020204" pitchFamily="34" charset="0"/>
              </a:rPr>
              <a:t>Após 10 dias corridos, publica as </a:t>
            </a:r>
            <a:r>
              <a:rPr lang="pt-BR" sz="975" dirty="0" smtClean="0">
                <a:latin typeface="Arial" panose="020B0604020202020204" pitchFamily="34" charset="0"/>
                <a:cs typeface="Arial" panose="020B0604020202020204" pitchFamily="34" charset="0"/>
              </a:rPr>
              <a:t>informações nos </a:t>
            </a:r>
            <a:r>
              <a:rPr lang="pt-BR" sz="975" dirty="0">
                <a:latin typeface="Arial" panose="020B0604020202020204" pitchFamily="34" charset="0"/>
                <a:cs typeface="Arial" panose="020B0604020202020204" pitchFamily="34" charset="0"/>
              </a:rPr>
              <a:t>seus relatórios, com abrangência nacional*</a:t>
            </a:r>
            <a:endParaRPr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hape 845"/>
          <p:cNvSpPr/>
          <p:nvPr/>
        </p:nvSpPr>
        <p:spPr>
          <a:xfrm>
            <a:off x="935766" y="2237002"/>
            <a:ext cx="2089822" cy="464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>
            <a:lvl1pPr algn="l" defTabSz="457200">
              <a:lnSpc>
                <a:spcPts val="4900"/>
              </a:lnSpc>
              <a:spcBef>
                <a:spcPts val="1200"/>
              </a:spcBef>
              <a:defRPr sz="26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pt-BR" sz="975" b="1" dirty="0">
                <a:latin typeface="Arial" panose="020B0604020202020204" pitchFamily="34" charset="0"/>
                <a:cs typeface="Arial" panose="020B0604020202020204" pitchFamily="34" charset="0"/>
              </a:rPr>
              <a:t>Reduza custos. </a:t>
            </a:r>
            <a:r>
              <a:rPr lang="pt-BR" sz="975" dirty="0">
                <a:latin typeface="Arial" panose="020B0604020202020204" pitchFamily="34" charset="0"/>
                <a:cs typeface="Arial" panose="020B0604020202020204" pitchFamily="34" charset="0"/>
              </a:rPr>
              <a:t>Com o </a:t>
            </a:r>
            <a:r>
              <a:rPr lang="pt-BR" sz="975" dirty="0" err="1">
                <a:latin typeface="Arial" panose="020B0604020202020204" pitchFamily="34" charset="0"/>
                <a:cs typeface="Arial" panose="020B0604020202020204" pitchFamily="34" charset="0"/>
              </a:rPr>
              <a:t>Pefin</a:t>
            </a:r>
            <a:r>
              <a:rPr lang="pt-BR" sz="975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t-BR" sz="975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sz="975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975" dirty="0" smtClean="0">
                <a:latin typeface="Arial" panose="020B0604020202020204" pitchFamily="34" charset="0"/>
                <a:cs typeface="Arial" panose="020B0604020202020204" pitchFamily="34" charset="0"/>
              </a:rPr>
              <a:t>o devedor regulariza </a:t>
            </a:r>
            <a:r>
              <a:rPr lang="pt-BR" sz="975" dirty="0">
                <a:latin typeface="Arial" panose="020B0604020202020204" pitchFamily="34" charset="0"/>
                <a:cs typeface="Arial" panose="020B0604020202020204" pitchFamily="34" charset="0"/>
              </a:rPr>
              <a:t>a dívida diretamente </a:t>
            </a:r>
            <a:r>
              <a:rPr lang="pt-BR" sz="975" dirty="0" smtClean="0">
                <a:latin typeface="Arial" panose="020B0604020202020204" pitchFamily="34" charset="0"/>
                <a:cs typeface="Arial" panose="020B0604020202020204" pitchFamily="34" charset="0"/>
              </a:rPr>
              <a:t>com a </a:t>
            </a:r>
            <a:r>
              <a:rPr lang="pt-BR" sz="975" dirty="0">
                <a:latin typeface="Arial" panose="020B0604020202020204" pitchFamily="34" charset="0"/>
                <a:cs typeface="Arial" panose="020B0604020202020204" pitchFamily="34" charset="0"/>
              </a:rPr>
              <a:t>sua empresa</a:t>
            </a:r>
            <a:endParaRPr sz="9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rgbClr val="E22E88"/>
                </a:solidFill>
              </a:rPr>
              <a:t>Para Recuperar</a:t>
            </a:r>
            <a:br>
              <a:rPr lang="pt-BR" dirty="0">
                <a:solidFill>
                  <a:srgbClr val="E22E88"/>
                </a:solidFill>
              </a:rPr>
            </a:br>
            <a:r>
              <a:rPr lang="pt-BR" sz="2000" dirty="0">
                <a:solidFill>
                  <a:schemeClr val="accent5"/>
                </a:solidFill>
              </a:rPr>
              <a:t>Alavanque sua recuperação de dívidas em atraso com o </a:t>
            </a:r>
            <a:r>
              <a:rPr lang="pt-BR" sz="2000" dirty="0" err="1">
                <a:solidFill>
                  <a:schemeClr val="accent5"/>
                </a:solidFill>
              </a:rPr>
              <a:t>Pefin</a:t>
            </a:r>
            <a:r>
              <a:rPr lang="pt-BR" sz="2000" dirty="0" smtClean="0">
                <a:solidFill>
                  <a:schemeClr val="accent5"/>
                </a:solidFill>
              </a:rPr>
              <a:t>.</a:t>
            </a:r>
            <a:endParaRPr lang="pt-BR" sz="2000" dirty="0">
              <a:solidFill>
                <a:schemeClr val="accent5"/>
              </a:solidFill>
            </a:endParaRPr>
          </a:p>
        </p:txBody>
      </p:sp>
      <p:sp>
        <p:nvSpPr>
          <p:cNvPr id="28" name="Shape 830"/>
          <p:cNvSpPr/>
          <p:nvPr/>
        </p:nvSpPr>
        <p:spPr>
          <a:xfrm>
            <a:off x="429389" y="4874889"/>
            <a:ext cx="3065450" cy="1529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1530325">
              <a:defRPr sz="2400" b="0">
                <a:solidFill>
                  <a:srgbClr val="E22E88"/>
                </a:solidFill>
                <a:uFill>
                  <a:solidFill>
                    <a:srgbClr val="232323"/>
                  </a:solidFill>
                </a:u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sz="900" dirty="0" err="1">
                <a:latin typeface="Arial" panose="020B0604020202020204" pitchFamily="34" charset="0"/>
                <a:cs typeface="Arial" panose="020B0604020202020204" pitchFamily="34" charset="0"/>
              </a:rPr>
              <a:t>Cobrança</a:t>
            </a:r>
            <a:endParaRPr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2" name="Group 172"/>
          <p:cNvGrpSpPr/>
          <p:nvPr/>
        </p:nvGrpSpPr>
        <p:grpSpPr>
          <a:xfrm>
            <a:off x="2904919" y="1457325"/>
            <a:ext cx="2857500" cy="2857500"/>
            <a:chOff x="0" y="0"/>
            <a:chExt cx="7823200" cy="7823200"/>
          </a:xfrm>
        </p:grpSpPr>
        <p:pic>
          <p:nvPicPr>
            <p:cNvPr id="170" name="pasted-image.pdf"/>
            <p:cNvPicPr>
              <a:picLocks noChangeAspect="1"/>
            </p:cNvPicPr>
            <p:nvPr/>
          </p:nvPicPr>
          <p:blipFill>
            <a:blip r:embed="rId2" cstate="print">
              <a:extLst/>
            </a:blip>
            <a:stretch>
              <a:fillRect/>
            </a:stretch>
          </p:blipFill>
          <p:spPr>
            <a:xfrm>
              <a:off x="0" y="0"/>
              <a:ext cx="7823200" cy="78232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1" name="pasted-image.pdf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203200" y="206375"/>
              <a:ext cx="7416800" cy="74104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75" name="Shape 175"/>
          <p:cNvSpPr/>
          <p:nvPr/>
        </p:nvSpPr>
        <p:spPr>
          <a:xfrm>
            <a:off x="285750" y="262678"/>
            <a:ext cx="8415797" cy="3222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>
            <a:lvl1pPr defTabSz="1530325">
              <a:defRPr sz="4500" b="0" spc="-180">
                <a:solidFill>
                  <a:srgbClr val="08478D"/>
                </a:solidFill>
                <a:uFill>
                  <a:solidFill>
                    <a:srgbClr val="232323"/>
                  </a:solidFill>
                </a:u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2000" spc="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sz="2000" spc="0" dirty="0" err="1">
                <a:latin typeface="Arial" panose="020B0604020202020204" pitchFamily="34" charset="0"/>
                <a:cs typeface="Arial" panose="020B0604020202020204" pitchFamily="34" charset="0"/>
              </a:rPr>
              <a:t>Serasa</a:t>
            </a:r>
            <a:r>
              <a:rPr sz="2000" spc="0" dirty="0">
                <a:latin typeface="Arial" panose="020B0604020202020204" pitchFamily="34" charset="0"/>
                <a:cs typeface="Arial" panose="020B0604020202020204" pitchFamily="34" charset="0"/>
              </a:rPr>
              <a:t> Experian </a:t>
            </a:r>
            <a:r>
              <a:rPr sz="2000" spc="0" dirty="0" err="1">
                <a:latin typeface="Arial" panose="020B0604020202020204" pitchFamily="34" charset="0"/>
                <a:cs typeface="Arial" panose="020B0604020202020204" pitchFamily="34" charset="0"/>
              </a:rPr>
              <a:t>tem</a:t>
            </a:r>
            <a:r>
              <a:rPr sz="2000" spc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spc="0" dirty="0" err="1">
                <a:latin typeface="Arial" panose="020B0604020202020204" pitchFamily="34" charset="0"/>
                <a:cs typeface="Arial" panose="020B0604020202020204" pitchFamily="34" charset="0"/>
              </a:rPr>
              <a:t>soluções</a:t>
            </a:r>
            <a:r>
              <a:rPr sz="2000" spc="0" dirty="0"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sz="2000" spc="0" dirty="0" err="1">
                <a:latin typeface="Arial" panose="020B0604020202020204" pitchFamily="34" charset="0"/>
                <a:cs typeface="Arial" panose="020B0604020202020204" pitchFamily="34" charset="0"/>
              </a:rPr>
              <a:t>cada</a:t>
            </a:r>
            <a:r>
              <a:rPr sz="2000" spc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spc="0" dirty="0" err="1">
                <a:latin typeface="Arial" panose="020B0604020202020204" pitchFamily="34" charset="0"/>
                <a:cs typeface="Arial" panose="020B0604020202020204" pitchFamily="34" charset="0"/>
              </a:rPr>
              <a:t>uma</a:t>
            </a:r>
            <a:r>
              <a:rPr sz="2000" spc="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2000" spc="0" dirty="0" err="1">
                <a:latin typeface="Arial" panose="020B0604020202020204" pitchFamily="34" charset="0"/>
                <a:cs typeface="Arial" panose="020B0604020202020204" pitchFamily="34" charset="0"/>
              </a:rPr>
              <a:t>suas</a:t>
            </a:r>
            <a:r>
              <a:rPr sz="2000" spc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00" spc="0" dirty="0" err="1">
                <a:latin typeface="Arial" panose="020B0604020202020204" pitchFamily="34" charset="0"/>
                <a:cs typeface="Arial" panose="020B0604020202020204" pitchFamily="34" charset="0"/>
              </a:rPr>
              <a:t>necessidades</a:t>
            </a:r>
            <a:r>
              <a:rPr sz="2000" spc="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F99EC9E-A953-7445-8B52-828EE69C2F5D}"/>
              </a:ext>
            </a:extLst>
          </p:cNvPr>
          <p:cNvSpPr txBox="1"/>
          <p:nvPr/>
        </p:nvSpPr>
        <p:spPr>
          <a:xfrm>
            <a:off x="58992" y="768275"/>
            <a:ext cx="2744667" cy="16545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6789" tIns="26789" rIns="26789" bIns="26789" numCol="1" spcCol="38100" rtlCol="0" anchor="ctr">
            <a:spAutoFit/>
          </a:bodyPr>
          <a:lstStyle/>
          <a:p>
            <a:pPr algn="r"/>
            <a:r>
              <a:rPr lang="en-US" sz="1400" b="0" dirty="0" err="1">
                <a:solidFill>
                  <a:srgbClr val="1F68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Aquisição</a:t>
            </a:r>
            <a:r>
              <a:rPr lang="en-US" sz="1400" b="0" dirty="0">
                <a:solidFill>
                  <a:srgbClr val="1F68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/Marketing</a:t>
            </a:r>
          </a:p>
          <a:p>
            <a:pPr algn="r">
              <a:spcBef>
                <a:spcPts val="600"/>
              </a:spcBef>
            </a:pPr>
            <a:r>
              <a:rPr lang="en-US" sz="10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Localize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clientes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obtenha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informações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atualizadas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mercado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sz="1000" b="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realizar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melhores</a:t>
            </a:r>
            <a:r>
              <a:rPr lang="en-US" sz="10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negócios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com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segurança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0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redução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000" b="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custos</a:t>
            </a:r>
            <a:endParaRPr lang="en-US" sz="1000" b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spcBef>
                <a:spcPts val="600"/>
              </a:spcBef>
            </a:pPr>
            <a:r>
              <a:rPr lang="en-US" sz="10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Amplie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sua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carteira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000" b="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clientes</a:t>
            </a:r>
            <a:r>
              <a:rPr lang="en-US" sz="10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000" b="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Obtenha</a:t>
            </a:r>
            <a:r>
              <a:rPr lang="en-US" sz="10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listas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consumidores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empresas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100%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segmentadas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para o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seu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negócio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otimize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sua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prospecção</a:t>
            </a:r>
            <a:endParaRPr lang="en-US" sz="10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2256F6-A70E-944C-BD19-3BC8B920262A}"/>
              </a:ext>
            </a:extLst>
          </p:cNvPr>
          <p:cNvSpPr txBox="1"/>
          <p:nvPr/>
        </p:nvSpPr>
        <p:spPr>
          <a:xfrm>
            <a:off x="280218" y="2931292"/>
            <a:ext cx="2523441" cy="225470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6789" tIns="26789" rIns="26789" bIns="26789" numCol="1" spcCol="38100" rtlCol="0" anchor="ctr">
            <a:spAutoFit/>
          </a:bodyPr>
          <a:lstStyle/>
          <a:p>
            <a:pPr algn="r"/>
            <a:r>
              <a:rPr lang="en-US" sz="1400" b="0" dirty="0" err="1">
                <a:solidFill>
                  <a:srgbClr val="DA34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Cobrança</a:t>
            </a:r>
            <a:endParaRPr lang="en-US" sz="1400" b="0" dirty="0">
              <a:solidFill>
                <a:srgbClr val="DA348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spcBef>
                <a:spcPts val="600"/>
              </a:spcBef>
            </a:pPr>
            <a:r>
              <a:rPr lang="en-US" sz="10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Ganhe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facilidade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segurança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</a:t>
            </a:r>
            <a:r>
              <a:rPr lang="en-US" sz="1000" b="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localizar</a:t>
            </a:r>
            <a:r>
              <a:rPr lang="en-US" sz="10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comunicar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clientes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sobre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débitos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aberto</a:t>
            </a:r>
            <a:endParaRPr lang="en-US" sz="10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spcBef>
                <a:spcPts val="600"/>
              </a:spcBef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Ofereça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oportunidades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diferenciadas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pagamento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clientes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inadimplentes</a:t>
            </a:r>
            <a:endParaRPr lang="en-US" sz="10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spcBef>
                <a:spcPts val="600"/>
              </a:spcBef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Obtenha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melhora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significativa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percentual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recuperação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créditos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r">
              <a:spcBef>
                <a:spcPts val="600"/>
              </a:spcBef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Inclua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clientes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inadimplentes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 de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negativados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 Serasa Experian</a:t>
            </a:r>
          </a:p>
          <a:p>
            <a:pPr algn="r">
              <a:spcBef>
                <a:spcPts val="600"/>
              </a:spcBef>
            </a:pPr>
            <a:endParaRPr lang="en-US" sz="9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AA16A1F-7534-D541-9654-26ACDCB715D3}"/>
              </a:ext>
            </a:extLst>
          </p:cNvPr>
          <p:cNvSpPr txBox="1"/>
          <p:nvPr/>
        </p:nvSpPr>
        <p:spPr>
          <a:xfrm>
            <a:off x="5762419" y="762867"/>
            <a:ext cx="3349625" cy="203926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6789" tIns="26789" rIns="26789" bIns="26789" numCol="1" spcCol="38100" rtlCol="0" anchor="ctr">
            <a:spAutoFit/>
          </a:bodyPr>
          <a:lstStyle/>
          <a:p>
            <a:pPr algn="l"/>
            <a:r>
              <a:rPr lang="en-US" sz="1400" b="0" dirty="0" err="1">
                <a:solidFill>
                  <a:srgbClr val="6127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Análise</a:t>
            </a:r>
            <a:r>
              <a:rPr lang="en-US" sz="1400" b="0" dirty="0">
                <a:solidFill>
                  <a:srgbClr val="6127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400" b="0" dirty="0" err="1">
                <a:solidFill>
                  <a:srgbClr val="6127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Consulta</a:t>
            </a:r>
            <a:endParaRPr lang="en-US" sz="1400" b="0" dirty="0">
              <a:solidFill>
                <a:srgbClr val="61277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en-US" sz="10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Agilize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seus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processos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venda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concessão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crédito</a:t>
            </a:r>
            <a:endParaRPr lang="en-US" sz="10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Consulte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de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maneira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fácil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prática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inconsistências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dados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cadastrais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possíveis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restrições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seus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clientes</a:t>
            </a:r>
            <a:endParaRPr lang="en-US" sz="10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Reduza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inadimplência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tenha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proteção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contra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fraudes</a:t>
            </a:r>
            <a:endParaRPr lang="en-US" sz="10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Ofereça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condições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diferenciadas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crédito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aos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0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sz="1000" b="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consumidores</a:t>
            </a:r>
            <a:endParaRPr lang="en-US" sz="10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Aumente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sua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produtividade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maior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número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0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0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1000" b="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avaliações</a:t>
            </a:r>
            <a:r>
              <a:rPr lang="en-US" sz="10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10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menos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320D54E-BEC7-B245-AAAF-1F6AC498744B}"/>
              </a:ext>
            </a:extLst>
          </p:cNvPr>
          <p:cNvSpPr txBox="1"/>
          <p:nvPr/>
        </p:nvSpPr>
        <p:spPr>
          <a:xfrm>
            <a:off x="5762419" y="3027853"/>
            <a:ext cx="3071813" cy="8850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6789" tIns="26789" rIns="26789" bIns="26789" numCol="1" spcCol="38100" rtlCol="0" anchor="ctr">
            <a:spAutoFit/>
          </a:bodyPr>
          <a:lstStyle/>
          <a:p>
            <a:pPr algn="l"/>
            <a:r>
              <a:rPr lang="en-US" sz="1400" b="0" dirty="0" err="1">
                <a:solidFill>
                  <a:srgbClr val="9C3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Monitoramento</a:t>
            </a:r>
            <a:r>
              <a:rPr lang="en-US" sz="1400" b="0" dirty="0">
                <a:solidFill>
                  <a:srgbClr val="9C3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400" b="0" dirty="0" err="1">
                <a:solidFill>
                  <a:srgbClr val="9C3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Prevenção</a:t>
            </a:r>
            <a:r>
              <a:rPr lang="en-US" sz="1400" b="0" dirty="0">
                <a:solidFill>
                  <a:srgbClr val="9C3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400" b="0" dirty="0" err="1">
                <a:solidFill>
                  <a:srgbClr val="9C308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fraudes</a:t>
            </a:r>
            <a:endParaRPr lang="en-US" sz="1400" b="0" dirty="0">
              <a:solidFill>
                <a:srgbClr val="9C308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en-US" sz="10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Acompanhe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situação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 CNPJ da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empresa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b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e dos CPFs dos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sócios</a:t>
            </a:r>
            <a:endParaRPr lang="en-US" sz="10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spcBef>
                <a:spcPts val="600"/>
              </a:spcBef>
            </a:pP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Previna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fraudes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 evite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restrições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ao</a:t>
            </a:r>
            <a:r>
              <a:rPr lang="en-US" sz="10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crédito</a:t>
            </a:r>
            <a:endParaRPr lang="en-US" sz="10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23" descr="CHANCELA-SERAS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358" y="1341834"/>
            <a:ext cx="6708576" cy="2555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5"/>
          <p:cNvSpPr>
            <a:spLocks/>
          </p:cNvSpPr>
          <p:nvPr/>
        </p:nvSpPr>
        <p:spPr bwMode="auto">
          <a:xfrm>
            <a:off x="250032" y="1103710"/>
            <a:ext cx="3880842" cy="476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7144" tIns="7144" rIns="7144" bIns="7144">
            <a:spAutoFit/>
          </a:bodyPr>
          <a:lstStyle>
            <a:lvl1pPr defTabSz="457200">
              <a:spcBef>
                <a:spcPts val="5900"/>
              </a:spcBef>
              <a:buSzPct val="75000"/>
              <a:buChar char="•"/>
              <a:defRPr sz="5000">
                <a:solidFill>
                  <a:srgbClr val="000000"/>
                </a:solidFill>
                <a:latin typeface="Helvetica Light" pitchFamily="4" charset="0"/>
                <a:cs typeface="Helvetica Light" pitchFamily="4" charset="0"/>
                <a:sym typeface="Helvetica Light" pitchFamily="4" charset="0"/>
              </a:defRPr>
            </a:lvl1pPr>
            <a:lvl2pPr marL="37931725" indent="-37474525" defTabSz="457200">
              <a:spcBef>
                <a:spcPts val="5900"/>
              </a:spcBef>
              <a:buSzPct val="75000"/>
              <a:buChar char="•"/>
              <a:defRPr sz="5000">
                <a:solidFill>
                  <a:srgbClr val="000000"/>
                </a:solidFill>
                <a:latin typeface="Helvetica Light" pitchFamily="4" charset="0"/>
                <a:cs typeface="Helvetica Light" pitchFamily="4" charset="0"/>
                <a:sym typeface="Helvetica Light" pitchFamily="4" charset="0"/>
              </a:defRPr>
            </a:lvl2pPr>
            <a:lvl3pPr marL="1504950" indent="-615950" defTabSz="457200">
              <a:spcBef>
                <a:spcPts val="5900"/>
              </a:spcBef>
              <a:buSzPct val="75000"/>
              <a:buChar char="•"/>
              <a:defRPr sz="5000">
                <a:solidFill>
                  <a:srgbClr val="000000"/>
                </a:solidFill>
                <a:latin typeface="Helvetica Light" pitchFamily="4" charset="0"/>
                <a:cs typeface="Helvetica Light" pitchFamily="4" charset="0"/>
                <a:sym typeface="Helvetica Light" pitchFamily="4" charset="0"/>
              </a:defRPr>
            </a:lvl3pPr>
            <a:lvl4pPr marL="1949450" indent="-615950" defTabSz="457200">
              <a:spcBef>
                <a:spcPts val="5900"/>
              </a:spcBef>
              <a:buSzPct val="75000"/>
              <a:buChar char="•"/>
              <a:defRPr sz="5000">
                <a:solidFill>
                  <a:srgbClr val="000000"/>
                </a:solidFill>
                <a:latin typeface="Helvetica Light" pitchFamily="4" charset="0"/>
                <a:cs typeface="Helvetica Light" pitchFamily="4" charset="0"/>
                <a:sym typeface="Helvetica Light" pitchFamily="4" charset="0"/>
              </a:defRPr>
            </a:lvl4pPr>
            <a:lvl5pPr marL="2393950" indent="-615950" defTabSz="457200">
              <a:spcBef>
                <a:spcPts val="5900"/>
              </a:spcBef>
              <a:buSzPct val="75000"/>
              <a:buChar char="•"/>
              <a:defRPr sz="5000">
                <a:solidFill>
                  <a:srgbClr val="000000"/>
                </a:solidFill>
                <a:latin typeface="Helvetica Light" pitchFamily="4" charset="0"/>
                <a:cs typeface="Helvetica Light" pitchFamily="4" charset="0"/>
                <a:sym typeface="Helvetica Light" pitchFamily="4" charset="0"/>
              </a:defRPr>
            </a:lvl5pPr>
            <a:lvl6pPr marL="2851150" indent="-615950" defTabSz="457200" eaLnBrk="0" fontAlgn="base" hangingPunct="0">
              <a:spcBef>
                <a:spcPts val="5900"/>
              </a:spcBef>
              <a:spcAft>
                <a:spcPct val="0"/>
              </a:spcAft>
              <a:buSzPct val="75000"/>
              <a:buChar char="•"/>
              <a:defRPr sz="5000">
                <a:solidFill>
                  <a:srgbClr val="000000"/>
                </a:solidFill>
                <a:latin typeface="Helvetica Light" pitchFamily="4" charset="0"/>
                <a:cs typeface="Helvetica Light" pitchFamily="4" charset="0"/>
                <a:sym typeface="Helvetica Light" pitchFamily="4" charset="0"/>
              </a:defRPr>
            </a:lvl6pPr>
            <a:lvl7pPr marL="3308350" indent="-615950" defTabSz="457200" eaLnBrk="0" fontAlgn="base" hangingPunct="0">
              <a:spcBef>
                <a:spcPts val="5900"/>
              </a:spcBef>
              <a:spcAft>
                <a:spcPct val="0"/>
              </a:spcAft>
              <a:buSzPct val="75000"/>
              <a:buChar char="•"/>
              <a:defRPr sz="5000">
                <a:solidFill>
                  <a:srgbClr val="000000"/>
                </a:solidFill>
                <a:latin typeface="Helvetica Light" pitchFamily="4" charset="0"/>
                <a:cs typeface="Helvetica Light" pitchFamily="4" charset="0"/>
                <a:sym typeface="Helvetica Light" pitchFamily="4" charset="0"/>
              </a:defRPr>
            </a:lvl7pPr>
            <a:lvl8pPr marL="3765550" indent="-615950" defTabSz="457200" eaLnBrk="0" fontAlgn="base" hangingPunct="0">
              <a:spcBef>
                <a:spcPts val="5900"/>
              </a:spcBef>
              <a:spcAft>
                <a:spcPct val="0"/>
              </a:spcAft>
              <a:buSzPct val="75000"/>
              <a:buChar char="•"/>
              <a:defRPr sz="5000">
                <a:solidFill>
                  <a:srgbClr val="000000"/>
                </a:solidFill>
                <a:latin typeface="Helvetica Light" pitchFamily="4" charset="0"/>
                <a:cs typeface="Helvetica Light" pitchFamily="4" charset="0"/>
                <a:sym typeface="Helvetica Light" pitchFamily="4" charset="0"/>
              </a:defRPr>
            </a:lvl8pPr>
            <a:lvl9pPr marL="4222750" indent="-615950" defTabSz="457200" eaLnBrk="0" fontAlgn="base" hangingPunct="0">
              <a:spcBef>
                <a:spcPts val="5900"/>
              </a:spcBef>
              <a:spcAft>
                <a:spcPct val="0"/>
              </a:spcAft>
              <a:buSzPct val="75000"/>
              <a:buChar char="•"/>
              <a:defRPr sz="5000">
                <a:solidFill>
                  <a:srgbClr val="000000"/>
                </a:solidFill>
                <a:latin typeface="Helvetica Light" pitchFamily="4" charset="0"/>
                <a:cs typeface="Helvetica Light" pitchFamily="4" charset="0"/>
                <a:sym typeface="Helvetica Light" pitchFamily="4" charset="0"/>
              </a:defRPr>
            </a:lvl9pPr>
          </a:lstStyle>
          <a:p>
            <a:pPr eaLnBrk="1">
              <a:spcBef>
                <a:spcPct val="0"/>
              </a:spcBef>
              <a:buSzTx/>
              <a:buFontTx/>
              <a:buNone/>
            </a:pPr>
            <a:r>
              <a:rPr lang="pt-BR" altLang="pt-BR" sz="1500">
                <a:solidFill>
                  <a:srgbClr val="FFFFFF"/>
                </a:solidFill>
                <a:latin typeface="Arial" panose="020B0604020202020204" pitchFamily="34" charset="0"/>
                <a:sym typeface="DIN Next LT Pro Light" panose="020B0303020203050203" pitchFamily="34" charset="0"/>
              </a:rPr>
              <a:t>Informações seguras para conhecer </a:t>
            </a:r>
          </a:p>
          <a:p>
            <a:pPr eaLnBrk="1">
              <a:spcBef>
                <a:spcPct val="0"/>
              </a:spcBef>
              <a:buSzTx/>
              <a:buFontTx/>
              <a:buNone/>
            </a:pPr>
            <a:r>
              <a:rPr lang="pt-BR" altLang="pt-BR" sz="1500">
                <a:solidFill>
                  <a:srgbClr val="FFFFFF"/>
                </a:solidFill>
                <a:latin typeface="Arial" panose="020B0604020202020204" pitchFamily="34" charset="0"/>
                <a:sym typeface="DIN Next LT Pro Light" panose="020B0303020203050203" pitchFamily="34" charset="0"/>
              </a:rPr>
              <a:t>clientes e fechar novos negócios.</a:t>
            </a:r>
          </a:p>
        </p:txBody>
      </p:sp>
      <p:sp>
        <p:nvSpPr>
          <p:cNvPr id="5125" name="TextBox 24"/>
          <p:cNvSpPr txBox="1">
            <a:spLocks noChangeArrowheads="1"/>
          </p:cNvSpPr>
          <p:nvPr/>
        </p:nvSpPr>
        <p:spPr bwMode="auto">
          <a:xfrm>
            <a:off x="1721049" y="2292549"/>
            <a:ext cx="1896070" cy="715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ts val="5900"/>
              </a:spcBef>
              <a:buSzPct val="75000"/>
              <a:buChar char="•"/>
              <a:defRPr sz="5000">
                <a:solidFill>
                  <a:srgbClr val="000000"/>
                </a:solidFill>
                <a:latin typeface="Helvetica Light" pitchFamily="4" charset="0"/>
                <a:cs typeface="Helvetica Light" pitchFamily="4" charset="0"/>
                <a:sym typeface="Helvetica Light" pitchFamily="4" charset="0"/>
              </a:defRPr>
            </a:lvl1pPr>
            <a:lvl2pPr marL="37931725" indent="-37474525">
              <a:spcBef>
                <a:spcPts val="5900"/>
              </a:spcBef>
              <a:buSzPct val="75000"/>
              <a:buChar char="•"/>
              <a:defRPr sz="5000">
                <a:solidFill>
                  <a:srgbClr val="000000"/>
                </a:solidFill>
                <a:latin typeface="Helvetica Light" pitchFamily="4" charset="0"/>
                <a:cs typeface="Helvetica Light" pitchFamily="4" charset="0"/>
                <a:sym typeface="Helvetica Light" pitchFamily="4" charset="0"/>
              </a:defRPr>
            </a:lvl2pPr>
            <a:lvl3pPr marL="1504950" indent="-615950">
              <a:spcBef>
                <a:spcPts val="5900"/>
              </a:spcBef>
              <a:buSzPct val="75000"/>
              <a:buChar char="•"/>
              <a:defRPr sz="5000">
                <a:solidFill>
                  <a:srgbClr val="000000"/>
                </a:solidFill>
                <a:latin typeface="Helvetica Light" pitchFamily="4" charset="0"/>
                <a:cs typeface="Helvetica Light" pitchFamily="4" charset="0"/>
                <a:sym typeface="Helvetica Light" pitchFamily="4" charset="0"/>
              </a:defRPr>
            </a:lvl3pPr>
            <a:lvl4pPr marL="1949450" indent="-615950">
              <a:spcBef>
                <a:spcPts val="5900"/>
              </a:spcBef>
              <a:buSzPct val="75000"/>
              <a:buChar char="•"/>
              <a:defRPr sz="5000">
                <a:solidFill>
                  <a:srgbClr val="000000"/>
                </a:solidFill>
                <a:latin typeface="Helvetica Light" pitchFamily="4" charset="0"/>
                <a:cs typeface="Helvetica Light" pitchFamily="4" charset="0"/>
                <a:sym typeface="Helvetica Light" pitchFamily="4" charset="0"/>
              </a:defRPr>
            </a:lvl4pPr>
            <a:lvl5pPr marL="2393950" indent="-615950">
              <a:spcBef>
                <a:spcPts val="5900"/>
              </a:spcBef>
              <a:buSzPct val="75000"/>
              <a:buChar char="•"/>
              <a:defRPr sz="5000">
                <a:solidFill>
                  <a:srgbClr val="000000"/>
                </a:solidFill>
                <a:latin typeface="Helvetica Light" pitchFamily="4" charset="0"/>
                <a:cs typeface="Helvetica Light" pitchFamily="4" charset="0"/>
                <a:sym typeface="Helvetica Light" pitchFamily="4" charset="0"/>
              </a:defRPr>
            </a:lvl5pPr>
            <a:lvl6pPr marL="2851150" indent="-615950" defTabSz="820738" eaLnBrk="0" fontAlgn="base" hangingPunct="0">
              <a:spcBef>
                <a:spcPts val="5900"/>
              </a:spcBef>
              <a:spcAft>
                <a:spcPct val="0"/>
              </a:spcAft>
              <a:buSzPct val="75000"/>
              <a:buChar char="•"/>
              <a:defRPr sz="5000">
                <a:solidFill>
                  <a:srgbClr val="000000"/>
                </a:solidFill>
                <a:latin typeface="Helvetica Light" pitchFamily="4" charset="0"/>
                <a:cs typeface="Helvetica Light" pitchFamily="4" charset="0"/>
                <a:sym typeface="Helvetica Light" pitchFamily="4" charset="0"/>
              </a:defRPr>
            </a:lvl6pPr>
            <a:lvl7pPr marL="3308350" indent="-615950" defTabSz="820738" eaLnBrk="0" fontAlgn="base" hangingPunct="0">
              <a:spcBef>
                <a:spcPts val="5900"/>
              </a:spcBef>
              <a:spcAft>
                <a:spcPct val="0"/>
              </a:spcAft>
              <a:buSzPct val="75000"/>
              <a:buChar char="•"/>
              <a:defRPr sz="5000">
                <a:solidFill>
                  <a:srgbClr val="000000"/>
                </a:solidFill>
                <a:latin typeface="Helvetica Light" pitchFamily="4" charset="0"/>
                <a:cs typeface="Helvetica Light" pitchFamily="4" charset="0"/>
                <a:sym typeface="Helvetica Light" pitchFamily="4" charset="0"/>
              </a:defRPr>
            </a:lvl7pPr>
            <a:lvl8pPr marL="3765550" indent="-615950" defTabSz="820738" eaLnBrk="0" fontAlgn="base" hangingPunct="0">
              <a:spcBef>
                <a:spcPts val="5900"/>
              </a:spcBef>
              <a:spcAft>
                <a:spcPct val="0"/>
              </a:spcAft>
              <a:buSzPct val="75000"/>
              <a:buChar char="•"/>
              <a:defRPr sz="5000">
                <a:solidFill>
                  <a:srgbClr val="000000"/>
                </a:solidFill>
                <a:latin typeface="Helvetica Light" pitchFamily="4" charset="0"/>
                <a:cs typeface="Helvetica Light" pitchFamily="4" charset="0"/>
                <a:sym typeface="Helvetica Light" pitchFamily="4" charset="0"/>
              </a:defRPr>
            </a:lvl8pPr>
            <a:lvl9pPr marL="4222750" indent="-615950" defTabSz="820738" eaLnBrk="0" fontAlgn="base" hangingPunct="0">
              <a:spcBef>
                <a:spcPts val="5900"/>
              </a:spcBef>
              <a:spcAft>
                <a:spcPct val="0"/>
              </a:spcAft>
              <a:buSzPct val="75000"/>
              <a:buChar char="•"/>
              <a:defRPr sz="5000">
                <a:solidFill>
                  <a:srgbClr val="000000"/>
                </a:solidFill>
                <a:latin typeface="Helvetica Light" pitchFamily="4" charset="0"/>
                <a:cs typeface="Helvetica Light" pitchFamily="4" charset="0"/>
                <a:sym typeface="Helvetica Light" pitchFamily="4" charset="0"/>
              </a:defRPr>
            </a:lvl9pPr>
          </a:lstStyle>
          <a:p>
            <a:pPr algn="ctr" eaLnBrk="1">
              <a:spcBef>
                <a:spcPct val="0"/>
              </a:spcBef>
              <a:buSzTx/>
              <a:buFontTx/>
              <a:buNone/>
            </a:pPr>
            <a:r>
              <a:rPr lang="pt-BR" altLang="pt-BR" sz="2025" i="1" dirty="0">
                <a:solidFill>
                  <a:schemeClr val="accent1"/>
                </a:solidFill>
              </a:rPr>
              <a:t>Logo</a:t>
            </a:r>
          </a:p>
          <a:p>
            <a:pPr algn="ctr" eaLnBrk="1">
              <a:spcBef>
                <a:spcPct val="0"/>
              </a:spcBef>
              <a:buSzTx/>
              <a:buFontTx/>
              <a:buNone/>
            </a:pPr>
            <a:r>
              <a:rPr lang="pt-BR" altLang="pt-BR" sz="2025" i="1" dirty="0">
                <a:solidFill>
                  <a:schemeClr val="accent1"/>
                </a:solidFill>
              </a:rPr>
              <a:t>distribuidor</a:t>
            </a:r>
          </a:p>
        </p:txBody>
      </p:sp>
    </p:spTree>
    <p:extLst>
      <p:ext uri="{BB962C8B-B14F-4D97-AF65-F5344CB8AC3E}">
        <p14:creationId xmlns:p14="http://schemas.microsoft.com/office/powerpoint/2010/main" val="228874350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pasted-imag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sp>
        <p:nvSpPr>
          <p:cNvPr id="180" name="Shape 180"/>
          <p:cNvSpPr/>
          <p:nvPr/>
        </p:nvSpPr>
        <p:spPr>
          <a:xfrm>
            <a:off x="499239" y="554236"/>
            <a:ext cx="3065450" cy="418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1530325">
              <a:defRPr sz="7000" b="0">
                <a:solidFill>
                  <a:srgbClr val="08478D"/>
                </a:solidFill>
                <a:uFill>
                  <a:solidFill>
                    <a:srgbClr val="232323"/>
                  </a:solidFill>
                </a:u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sz="2625" dirty="0" err="1">
                <a:latin typeface="Arial" panose="020B0604020202020204" pitchFamily="34" charset="0"/>
                <a:cs typeface="Arial" panose="020B0604020202020204" pitchFamily="34" charset="0"/>
              </a:rPr>
              <a:t>Aquisição</a:t>
            </a:r>
            <a:r>
              <a:rPr sz="2625" dirty="0">
                <a:latin typeface="Arial" panose="020B0604020202020204" pitchFamily="34" charset="0"/>
                <a:cs typeface="Arial" panose="020B0604020202020204" pitchFamily="34" charset="0"/>
              </a:rPr>
              <a:t>/Marketing</a:t>
            </a:r>
          </a:p>
        </p:txBody>
      </p:sp>
      <p:pic>
        <p:nvPicPr>
          <p:cNvPr id="181" name="pasted-image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6215062" y="4148137"/>
            <a:ext cx="2928938" cy="9953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/>
          <p:nvPr/>
        </p:nvSpPr>
        <p:spPr>
          <a:xfrm>
            <a:off x="430183" y="1025636"/>
            <a:ext cx="6508934" cy="7069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/>
          <a:p>
            <a:pPr algn="l" defTabSz="171450">
              <a:defRPr sz="4000" b="0">
                <a:solidFill>
                  <a:srgbClr val="424242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pP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Identifique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e localize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seus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clientes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 defTabSz="171450">
              <a:defRPr sz="4000" b="0">
                <a:solidFill>
                  <a:srgbClr val="424242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pP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Com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uma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navegação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dinâmica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acesse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informações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cadastrais</a:t>
            </a:r>
            <a:endParaRPr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defTabSz="171450">
              <a:defRPr sz="4000" b="0">
                <a:solidFill>
                  <a:srgbClr val="424242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pP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comportamentais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seus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clientes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de forma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mais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prática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eficaz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93" name="Shape 193"/>
          <p:cNvSpPr/>
          <p:nvPr/>
        </p:nvSpPr>
        <p:spPr>
          <a:xfrm>
            <a:off x="429389" y="4874889"/>
            <a:ext cx="3065450" cy="1529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1530325">
              <a:defRPr sz="2400" b="0">
                <a:solidFill>
                  <a:srgbClr val="08478D"/>
                </a:solidFill>
                <a:uFill>
                  <a:solidFill>
                    <a:srgbClr val="232323"/>
                  </a:solidFill>
                </a:u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sz="900">
                <a:latin typeface="Arial" panose="020B0604020202020204" pitchFamily="34" charset="0"/>
                <a:cs typeface="Arial" panose="020B0604020202020204" pitchFamily="34" charset="0"/>
              </a:rPr>
              <a:t>Aquisição/Marketing</a:t>
            </a:r>
          </a:p>
        </p:txBody>
      </p:sp>
      <p:sp>
        <p:nvSpPr>
          <p:cNvPr id="194" name="Shape 194"/>
          <p:cNvSpPr/>
          <p:nvPr/>
        </p:nvSpPr>
        <p:spPr>
          <a:xfrm>
            <a:off x="961874" y="2704936"/>
            <a:ext cx="2273567" cy="484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 anchor="ctr">
            <a:spAutoFit/>
          </a:bodyPr>
          <a:lstStyle/>
          <a:p>
            <a:pPr algn="l">
              <a:defRPr sz="4000" b="0">
                <a:solidFill>
                  <a:srgbClr val="424242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pPr>
            <a:r>
              <a:rPr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Confirm</a:t>
            </a:r>
            <a:r>
              <a:rPr lang="pt-B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dados de forma</a:t>
            </a:r>
          </a:p>
          <a:p>
            <a:pPr algn="l">
              <a:defRPr sz="4000" b="0">
                <a:solidFill>
                  <a:srgbClr val="424242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pP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online, simples e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rápida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5" name="Shape 195"/>
          <p:cNvSpPr/>
          <p:nvPr/>
        </p:nvSpPr>
        <p:spPr>
          <a:xfrm>
            <a:off x="967266" y="3624325"/>
            <a:ext cx="2838072" cy="7004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 anchor="ctr">
            <a:spAutoFit/>
          </a:bodyPr>
          <a:lstStyle/>
          <a:p>
            <a:pPr algn="l">
              <a:defRPr sz="4000" b="0">
                <a:solidFill>
                  <a:srgbClr val="424242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pPr>
            <a:r>
              <a:rPr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Aument</a:t>
            </a:r>
            <a:r>
              <a:rPr lang="pt-B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sua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chance de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contato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por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meio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até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endereços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defRPr sz="4000" b="0">
                <a:solidFill>
                  <a:srgbClr val="424242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pP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e 5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telefones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atuais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anteriores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6" name="Shape 196"/>
          <p:cNvSpPr/>
          <p:nvPr/>
        </p:nvSpPr>
        <p:spPr>
          <a:xfrm>
            <a:off x="5006824" y="2704936"/>
            <a:ext cx="2273567" cy="484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 anchor="ctr">
            <a:spAutoFit/>
          </a:bodyPr>
          <a:lstStyle>
            <a:lvl1pPr algn="l" defTabSz="821530">
              <a:defRPr sz="4000" b="0">
                <a:solidFill>
                  <a:srgbClr val="424242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Localiz</a:t>
            </a:r>
            <a:r>
              <a:rPr lang="pt-B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clientes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ações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relacionamento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7" name="Shape 197"/>
          <p:cNvSpPr/>
          <p:nvPr/>
        </p:nvSpPr>
        <p:spPr>
          <a:xfrm>
            <a:off x="5051044" y="3490748"/>
            <a:ext cx="3023363" cy="484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 anchor="ctr">
            <a:spAutoFit/>
          </a:bodyPr>
          <a:lstStyle/>
          <a:p>
            <a:pPr algn="l" defTabSz="685800">
              <a:defRPr sz="4000" b="0">
                <a:solidFill>
                  <a:srgbClr val="333333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pPr>
            <a:r>
              <a:rPr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Ganh</a:t>
            </a:r>
            <a:r>
              <a:rPr lang="pt-B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rapidez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praticidade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defTabSz="685800">
              <a:defRPr sz="4000" b="0">
                <a:solidFill>
                  <a:srgbClr val="333333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pP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identificação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potenciais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clientes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8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30407" y="2725378"/>
            <a:ext cx="377437" cy="377408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pasted-image.pdf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30407" y="3665187"/>
            <a:ext cx="377437" cy="377409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pasted-image.pdf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4513457" y="2758725"/>
            <a:ext cx="377437" cy="377409"/>
          </a:xfrm>
          <a:prstGeom prst="rect">
            <a:avLst/>
          </a:prstGeom>
          <a:ln w="12700">
            <a:miter lim="400000"/>
          </a:ln>
        </p:spPr>
      </p:pic>
      <p:pic>
        <p:nvPicPr>
          <p:cNvPr id="201" name="pasted-image.pdf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4513457" y="3544537"/>
            <a:ext cx="377437" cy="377408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Shape 212"/>
          <p:cNvSpPr/>
          <p:nvPr/>
        </p:nvSpPr>
        <p:spPr>
          <a:xfrm>
            <a:off x="427107" y="2209587"/>
            <a:ext cx="1238780" cy="2606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457200">
              <a:defRPr sz="4000" b="0">
                <a:solidFill>
                  <a:srgbClr val="424242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1600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Benefícios</a:t>
            </a:r>
            <a:endParaRPr sz="16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 smtClean="0">
                <a:solidFill>
                  <a:schemeClr val="accent2"/>
                </a:solidFill>
              </a:rPr>
              <a:t>InfoBusca</a:t>
            </a:r>
            <a:endParaRPr lang="pt-BR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33297" y="2651732"/>
            <a:ext cx="377437" cy="377409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pasted-image.pdf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33297" y="3218633"/>
            <a:ext cx="377437" cy="377408"/>
          </a:xfrm>
          <a:prstGeom prst="rect">
            <a:avLst/>
          </a:prstGeom>
          <a:ln w="12700">
            <a:miter lim="400000"/>
          </a:ln>
        </p:spPr>
      </p:pic>
      <p:pic>
        <p:nvPicPr>
          <p:cNvPr id="215" name="pasted-image.pdf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433297" y="3785534"/>
            <a:ext cx="377437" cy="377408"/>
          </a:xfrm>
          <a:prstGeom prst="rect">
            <a:avLst/>
          </a:prstGeom>
          <a:ln w="12700">
            <a:miter lim="400000"/>
          </a:ln>
        </p:spPr>
      </p:pic>
      <p:sp>
        <p:nvSpPr>
          <p:cNvPr id="216" name="Shape 216"/>
          <p:cNvSpPr/>
          <p:nvPr/>
        </p:nvSpPr>
        <p:spPr>
          <a:xfrm>
            <a:off x="429389" y="4874889"/>
            <a:ext cx="3065450" cy="1529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1530325">
              <a:defRPr sz="2400" b="0">
                <a:solidFill>
                  <a:srgbClr val="08478D"/>
                </a:solidFill>
                <a:uFill>
                  <a:solidFill>
                    <a:srgbClr val="232323"/>
                  </a:solidFill>
                </a:u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sz="900">
                <a:latin typeface="Arial" panose="020B0604020202020204" pitchFamily="34" charset="0"/>
                <a:cs typeface="Arial" panose="020B0604020202020204" pitchFamily="34" charset="0"/>
              </a:rPr>
              <a:t>Aquisição/Marketing</a:t>
            </a:r>
          </a:p>
        </p:txBody>
      </p:sp>
      <p:sp>
        <p:nvSpPr>
          <p:cNvPr id="217" name="Shape 217"/>
          <p:cNvSpPr/>
          <p:nvPr/>
        </p:nvSpPr>
        <p:spPr>
          <a:xfrm>
            <a:off x="965430" y="2468089"/>
            <a:ext cx="2492269" cy="547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6789" tIns="26789" rIns="26789" bIns="26789" anchor="ctr">
            <a:spAutoFit/>
          </a:bodyPr>
          <a:lstStyle/>
          <a:p>
            <a:pPr algn="l">
              <a:lnSpc>
                <a:spcPct val="280000"/>
              </a:lnSpc>
              <a:defRPr sz="4000" b="0">
                <a:solidFill>
                  <a:srgbClr val="424242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pP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Amplie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sua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carteira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clientes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Shape 217"/>
          <p:cNvSpPr/>
          <p:nvPr/>
        </p:nvSpPr>
        <p:spPr>
          <a:xfrm>
            <a:off x="965430" y="3051073"/>
            <a:ext cx="4766930" cy="547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6789" tIns="26789" rIns="26789" bIns="26789" anchor="ctr">
            <a:spAutoFit/>
          </a:bodyPr>
          <a:lstStyle/>
          <a:p>
            <a:pPr algn="l">
              <a:lnSpc>
                <a:spcPct val="280000"/>
              </a:lnSpc>
              <a:defRPr sz="4000" b="0">
                <a:solidFill>
                  <a:srgbClr val="424242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pP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Tenha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dados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padronizados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atualizados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prontos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para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uso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Shape 217"/>
          <p:cNvSpPr/>
          <p:nvPr/>
        </p:nvSpPr>
        <p:spPr>
          <a:xfrm>
            <a:off x="965430" y="3615483"/>
            <a:ext cx="4600218" cy="547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6789" tIns="26789" rIns="26789" bIns="26789" anchor="ctr">
            <a:spAutoFit/>
          </a:bodyPr>
          <a:lstStyle/>
          <a:p>
            <a:pPr algn="l">
              <a:lnSpc>
                <a:spcPct val="280000"/>
              </a:lnSpc>
              <a:defRPr sz="4000" b="0">
                <a:solidFill>
                  <a:srgbClr val="424242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pP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Defina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um mailing 100%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segmentado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para o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seu</a:t>
            </a:r>
            <a:r>
              <a:rPr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latin typeface="Arial" panose="020B0604020202020204" pitchFamily="34" charset="0"/>
                <a:cs typeface="Arial" panose="020B0604020202020204" pitchFamily="34" charset="0"/>
              </a:rPr>
              <a:t>negócio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chemeClr val="accent2"/>
                </a:solidFill>
              </a:rPr>
              <a:t>Lista </a:t>
            </a:r>
            <a:r>
              <a:rPr lang="pt-BR" dirty="0" smtClean="0">
                <a:solidFill>
                  <a:schemeClr val="accent2"/>
                </a:solidFill>
              </a:rPr>
              <a:t>Online</a:t>
            </a:r>
            <a:endParaRPr lang="pt-BR" dirty="0">
              <a:solidFill>
                <a:schemeClr val="accent2"/>
              </a:solidFill>
            </a:endParaRPr>
          </a:p>
        </p:txBody>
      </p:sp>
      <p:sp>
        <p:nvSpPr>
          <p:cNvPr id="20" name="Shape 183"/>
          <p:cNvSpPr/>
          <p:nvPr/>
        </p:nvSpPr>
        <p:spPr>
          <a:xfrm>
            <a:off x="430182" y="1025636"/>
            <a:ext cx="7283223" cy="7069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/>
          <a:p>
            <a:pPr algn="l"/>
            <a:r>
              <a:rPr lang="pt-BR" sz="1500" b="0" dirty="0">
                <a:solidFill>
                  <a:srgbClr val="424242"/>
                </a:solidFill>
                <a:latin typeface="Arial" panose="020B0604020202020204" pitchFamily="34" charset="0"/>
                <a:ea typeface="DIN Next LT Pro Light"/>
                <a:cs typeface="Arial" panose="020B0604020202020204" pitchFamily="34" charset="0"/>
                <a:sym typeface="DIN Next LT Pro Light"/>
              </a:rPr>
              <a:t>Lista Online é uma ferramenta moderna e dinâmica para você obter listas de consumidores e empresas que otimizam a sua prospecção. </a:t>
            </a:r>
            <a:r>
              <a:rPr lang="pt-BR" sz="1500" b="0" dirty="0" smtClean="0">
                <a:solidFill>
                  <a:srgbClr val="424242"/>
                </a:solidFill>
                <a:latin typeface="Arial" panose="020B0604020202020204" pitchFamily="34" charset="0"/>
                <a:ea typeface="DIN Next LT Pro Light"/>
                <a:cs typeface="Arial" panose="020B0604020202020204" pitchFamily="34" charset="0"/>
                <a:sym typeface="DIN Next LT Pro Light"/>
              </a:rPr>
              <a:t/>
            </a:r>
            <a:br>
              <a:rPr lang="pt-BR" sz="1500" b="0" dirty="0" smtClean="0">
                <a:solidFill>
                  <a:srgbClr val="424242"/>
                </a:solidFill>
                <a:latin typeface="Arial" panose="020B0604020202020204" pitchFamily="34" charset="0"/>
                <a:ea typeface="DIN Next LT Pro Light"/>
                <a:cs typeface="Arial" panose="020B0604020202020204" pitchFamily="34" charset="0"/>
                <a:sym typeface="DIN Next LT Pro Light"/>
              </a:rPr>
            </a:br>
            <a:r>
              <a:rPr lang="pt-BR" sz="1500" b="0" dirty="0" smtClean="0">
                <a:solidFill>
                  <a:srgbClr val="424242"/>
                </a:solidFill>
                <a:latin typeface="Arial" panose="020B0604020202020204" pitchFamily="34" charset="0"/>
                <a:ea typeface="DIN Next LT Pro Light"/>
                <a:cs typeface="Arial" panose="020B0604020202020204" pitchFamily="34" charset="0"/>
                <a:sym typeface="DIN Next LT Pro Light"/>
              </a:rPr>
              <a:t>A </a:t>
            </a:r>
            <a:r>
              <a:rPr lang="pt-BR" sz="1500" b="0" dirty="0">
                <a:solidFill>
                  <a:srgbClr val="424242"/>
                </a:solidFill>
                <a:latin typeface="Arial" panose="020B0604020202020204" pitchFamily="34" charset="0"/>
                <a:ea typeface="DIN Next LT Pro Light"/>
                <a:cs typeface="Arial" panose="020B0604020202020204" pitchFamily="34" charset="0"/>
                <a:sym typeface="DIN Next LT Pro Light"/>
              </a:rPr>
              <a:t>maneira mais simples, rápida e segura para encontrar novos clientes.</a:t>
            </a:r>
          </a:p>
        </p:txBody>
      </p:sp>
      <p:sp>
        <p:nvSpPr>
          <p:cNvPr id="21" name="Shape 212"/>
          <p:cNvSpPr/>
          <p:nvPr/>
        </p:nvSpPr>
        <p:spPr>
          <a:xfrm>
            <a:off x="427107" y="2209587"/>
            <a:ext cx="1238780" cy="2606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457200">
              <a:defRPr sz="4000" b="0">
                <a:solidFill>
                  <a:srgbClr val="424242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1600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Benefícios</a:t>
            </a:r>
            <a:endParaRPr sz="16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pasted-imag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0" name="pasted-image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6215062" y="4148137"/>
            <a:ext cx="2928938" cy="995363"/>
          </a:xfrm>
          <a:prstGeom prst="rect">
            <a:avLst/>
          </a:prstGeom>
          <a:ln w="12700">
            <a:miter lim="400000"/>
          </a:ln>
        </p:spPr>
      </p:pic>
      <p:sp>
        <p:nvSpPr>
          <p:cNvPr id="221" name="Shape 221"/>
          <p:cNvSpPr/>
          <p:nvPr/>
        </p:nvSpPr>
        <p:spPr>
          <a:xfrm>
            <a:off x="499239" y="554236"/>
            <a:ext cx="3065450" cy="4183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1530325">
              <a:defRPr sz="7000" b="0">
                <a:solidFill>
                  <a:srgbClr val="6F2C78"/>
                </a:solidFill>
                <a:uFill>
                  <a:solidFill>
                    <a:srgbClr val="232323"/>
                  </a:solidFill>
                </a:u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sz="2625">
                <a:latin typeface="Arial" panose="020B0604020202020204" pitchFamily="34" charset="0"/>
                <a:cs typeface="Arial" panose="020B0604020202020204" pitchFamily="34" charset="0"/>
              </a:rPr>
              <a:t>Análise/Consultas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Shape 293"/>
          <p:cNvSpPr/>
          <p:nvPr/>
        </p:nvSpPr>
        <p:spPr>
          <a:xfrm>
            <a:off x="3286190" y="1163352"/>
            <a:ext cx="802070" cy="3926511"/>
          </a:xfrm>
          <a:prstGeom prst="roundRect">
            <a:avLst>
              <a:gd name="adj" fmla="val 13266"/>
            </a:avLst>
          </a:prstGeom>
          <a:solidFill>
            <a:schemeClr val="accent1">
              <a:lumMod val="20000"/>
              <a:lumOff val="80000"/>
            </a:schemeClr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1" name="Shape 321"/>
          <p:cNvSpPr/>
          <p:nvPr/>
        </p:nvSpPr>
        <p:spPr>
          <a:xfrm>
            <a:off x="4453003" y="1157873"/>
            <a:ext cx="802070" cy="3931990"/>
          </a:xfrm>
          <a:prstGeom prst="roundRect">
            <a:avLst>
              <a:gd name="adj" fmla="val 13266"/>
            </a:avLst>
          </a:prstGeom>
          <a:solidFill>
            <a:schemeClr val="accent1">
              <a:lumMod val="20000"/>
              <a:lumOff val="80000"/>
            </a:schemeClr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0" name="Shape 350"/>
          <p:cNvSpPr/>
          <p:nvPr/>
        </p:nvSpPr>
        <p:spPr>
          <a:xfrm>
            <a:off x="5638865" y="1147999"/>
            <a:ext cx="802070" cy="3941864"/>
          </a:xfrm>
          <a:prstGeom prst="roundRect">
            <a:avLst>
              <a:gd name="adj" fmla="val 13266"/>
            </a:avLst>
          </a:prstGeom>
          <a:solidFill>
            <a:schemeClr val="accent1">
              <a:lumMod val="20000"/>
              <a:lumOff val="80000"/>
            </a:schemeClr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4" name="Shape 374"/>
          <p:cNvSpPr/>
          <p:nvPr/>
        </p:nvSpPr>
        <p:spPr>
          <a:xfrm>
            <a:off x="6796151" y="1157873"/>
            <a:ext cx="802070" cy="3931990"/>
          </a:xfrm>
          <a:prstGeom prst="roundRect">
            <a:avLst>
              <a:gd name="adj" fmla="val 13266"/>
            </a:avLst>
          </a:prstGeom>
          <a:solidFill>
            <a:schemeClr val="accent1">
              <a:lumMod val="20000"/>
              <a:lumOff val="80000"/>
            </a:schemeClr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9" name="Shape 374">
            <a:extLst>
              <a:ext uri="{FF2B5EF4-FFF2-40B4-BE49-F238E27FC236}">
                <a16:creationId xmlns:a16="http://schemas.microsoft.com/office/drawing/2014/main" id="{7E794BFA-4A1D-EE4A-9156-596BEBFEE43E}"/>
              </a:ext>
            </a:extLst>
          </p:cNvPr>
          <p:cNvSpPr/>
          <p:nvPr/>
        </p:nvSpPr>
        <p:spPr>
          <a:xfrm>
            <a:off x="7951197" y="1147999"/>
            <a:ext cx="802070" cy="3935128"/>
          </a:xfrm>
          <a:prstGeom prst="roundRect">
            <a:avLst>
              <a:gd name="adj" fmla="val 13266"/>
            </a:avLst>
          </a:prstGeom>
          <a:solidFill>
            <a:schemeClr val="accent1">
              <a:lumMod val="20000"/>
              <a:lumOff val="80000"/>
            </a:schemeClr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Agrupar 1"/>
          <p:cNvGrpSpPr/>
          <p:nvPr/>
        </p:nvGrpSpPr>
        <p:grpSpPr>
          <a:xfrm>
            <a:off x="3286189" y="1149054"/>
            <a:ext cx="5461340" cy="3940809"/>
            <a:chOff x="3286189" y="1149054"/>
            <a:chExt cx="5461340" cy="3940809"/>
          </a:xfrm>
        </p:grpSpPr>
        <p:sp>
          <p:nvSpPr>
            <p:cNvPr id="294" name="Shape 294"/>
            <p:cNvSpPr/>
            <p:nvPr/>
          </p:nvSpPr>
          <p:spPr>
            <a:xfrm>
              <a:off x="3286189" y="1149054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2" name="Shape 322"/>
            <p:cNvSpPr/>
            <p:nvPr/>
          </p:nvSpPr>
          <p:spPr>
            <a:xfrm>
              <a:off x="4453002" y="1149054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1" name="Shape 351"/>
            <p:cNvSpPr/>
            <p:nvPr/>
          </p:nvSpPr>
          <p:spPr>
            <a:xfrm>
              <a:off x="5638864" y="1149054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5" name="Shape 375"/>
            <p:cNvSpPr/>
            <p:nvPr/>
          </p:nvSpPr>
          <p:spPr>
            <a:xfrm>
              <a:off x="6796151" y="1149054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" name="Shape 295">
              <a:extLst>
                <a:ext uri="{FF2B5EF4-FFF2-40B4-BE49-F238E27FC236}">
                  <a16:creationId xmlns:a16="http://schemas.microsoft.com/office/drawing/2014/main" id="{90424458-CD74-9A49-8968-3A7D9A74B01F}"/>
                </a:ext>
              </a:extLst>
            </p:cNvPr>
            <p:cNvSpPr/>
            <p:nvPr/>
          </p:nvSpPr>
          <p:spPr>
            <a:xfrm>
              <a:off x="3287237" y="1594235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7" name="Shape 295">
              <a:extLst>
                <a:ext uri="{FF2B5EF4-FFF2-40B4-BE49-F238E27FC236}">
                  <a16:creationId xmlns:a16="http://schemas.microsoft.com/office/drawing/2014/main" id="{D7E82E32-E650-5142-BD9B-ABB045857AA5}"/>
                </a:ext>
              </a:extLst>
            </p:cNvPr>
            <p:cNvSpPr/>
            <p:nvPr/>
          </p:nvSpPr>
          <p:spPr>
            <a:xfrm>
              <a:off x="3287237" y="2032625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8" name="Shape 295">
              <a:extLst>
                <a:ext uri="{FF2B5EF4-FFF2-40B4-BE49-F238E27FC236}">
                  <a16:creationId xmlns:a16="http://schemas.microsoft.com/office/drawing/2014/main" id="{CD8C66B3-37A3-474B-AB0B-A32945DEDEE0}"/>
                </a:ext>
              </a:extLst>
            </p:cNvPr>
            <p:cNvSpPr/>
            <p:nvPr/>
          </p:nvSpPr>
          <p:spPr>
            <a:xfrm>
              <a:off x="3287237" y="2479698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9" name="Shape 295">
              <a:extLst>
                <a:ext uri="{FF2B5EF4-FFF2-40B4-BE49-F238E27FC236}">
                  <a16:creationId xmlns:a16="http://schemas.microsoft.com/office/drawing/2014/main" id="{557594FD-8FE9-8145-8201-8F917376B4AC}"/>
                </a:ext>
              </a:extLst>
            </p:cNvPr>
            <p:cNvSpPr/>
            <p:nvPr/>
          </p:nvSpPr>
          <p:spPr>
            <a:xfrm>
              <a:off x="3287237" y="2918090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0" name="Shape 295">
              <a:extLst>
                <a:ext uri="{FF2B5EF4-FFF2-40B4-BE49-F238E27FC236}">
                  <a16:creationId xmlns:a16="http://schemas.microsoft.com/office/drawing/2014/main" id="{C3F29209-24FD-1040-8782-C086EA0940E0}"/>
                </a:ext>
              </a:extLst>
            </p:cNvPr>
            <p:cNvSpPr/>
            <p:nvPr/>
          </p:nvSpPr>
          <p:spPr>
            <a:xfrm>
              <a:off x="3287237" y="3360821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1" name="Shape 295">
              <a:extLst>
                <a:ext uri="{FF2B5EF4-FFF2-40B4-BE49-F238E27FC236}">
                  <a16:creationId xmlns:a16="http://schemas.microsoft.com/office/drawing/2014/main" id="{577B69D4-7E4F-F744-87F8-A8A7E27227E3}"/>
                </a:ext>
              </a:extLst>
            </p:cNvPr>
            <p:cNvSpPr/>
            <p:nvPr/>
          </p:nvSpPr>
          <p:spPr>
            <a:xfrm>
              <a:off x="3287237" y="3803552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2" name="Shape 295">
              <a:extLst>
                <a:ext uri="{FF2B5EF4-FFF2-40B4-BE49-F238E27FC236}">
                  <a16:creationId xmlns:a16="http://schemas.microsoft.com/office/drawing/2014/main" id="{75CF0784-EEBC-194D-A264-9F94E4F950BB}"/>
                </a:ext>
              </a:extLst>
            </p:cNvPr>
            <p:cNvSpPr/>
            <p:nvPr/>
          </p:nvSpPr>
          <p:spPr>
            <a:xfrm>
              <a:off x="3287237" y="4393861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1" name="Shape 295">
              <a:extLst>
                <a:ext uri="{FF2B5EF4-FFF2-40B4-BE49-F238E27FC236}">
                  <a16:creationId xmlns:a16="http://schemas.microsoft.com/office/drawing/2014/main" id="{672165AF-C8FB-184E-ACBE-048795C8EE00}"/>
                </a:ext>
              </a:extLst>
            </p:cNvPr>
            <p:cNvSpPr/>
            <p:nvPr/>
          </p:nvSpPr>
          <p:spPr>
            <a:xfrm>
              <a:off x="3287237" y="4923403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2" name="Shape 295">
              <a:extLst>
                <a:ext uri="{FF2B5EF4-FFF2-40B4-BE49-F238E27FC236}">
                  <a16:creationId xmlns:a16="http://schemas.microsoft.com/office/drawing/2014/main" id="{F100F6C7-341C-5445-ABCD-FBF4B2C20831}"/>
                </a:ext>
              </a:extLst>
            </p:cNvPr>
            <p:cNvSpPr/>
            <p:nvPr/>
          </p:nvSpPr>
          <p:spPr>
            <a:xfrm>
              <a:off x="4454833" y="1594235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3" name="Shape 295">
              <a:extLst>
                <a:ext uri="{FF2B5EF4-FFF2-40B4-BE49-F238E27FC236}">
                  <a16:creationId xmlns:a16="http://schemas.microsoft.com/office/drawing/2014/main" id="{E1939EEA-D2F6-7540-B589-E62B74FE0AFA}"/>
                </a:ext>
              </a:extLst>
            </p:cNvPr>
            <p:cNvSpPr/>
            <p:nvPr/>
          </p:nvSpPr>
          <p:spPr>
            <a:xfrm>
              <a:off x="4454833" y="2032625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4" name="Shape 295">
              <a:extLst>
                <a:ext uri="{FF2B5EF4-FFF2-40B4-BE49-F238E27FC236}">
                  <a16:creationId xmlns:a16="http://schemas.microsoft.com/office/drawing/2014/main" id="{CC6E39D4-E92B-9248-93A0-711CAA9EAA06}"/>
                </a:ext>
              </a:extLst>
            </p:cNvPr>
            <p:cNvSpPr/>
            <p:nvPr/>
          </p:nvSpPr>
          <p:spPr>
            <a:xfrm>
              <a:off x="4454833" y="2479698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5" name="Shape 295">
              <a:extLst>
                <a:ext uri="{FF2B5EF4-FFF2-40B4-BE49-F238E27FC236}">
                  <a16:creationId xmlns:a16="http://schemas.microsoft.com/office/drawing/2014/main" id="{604EB884-A2CD-B143-A652-ECD6716B95B8}"/>
                </a:ext>
              </a:extLst>
            </p:cNvPr>
            <p:cNvSpPr/>
            <p:nvPr/>
          </p:nvSpPr>
          <p:spPr>
            <a:xfrm>
              <a:off x="4454833" y="2918090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6" name="Shape 295">
              <a:extLst>
                <a:ext uri="{FF2B5EF4-FFF2-40B4-BE49-F238E27FC236}">
                  <a16:creationId xmlns:a16="http://schemas.microsoft.com/office/drawing/2014/main" id="{002A4B41-AC24-5646-B6E1-1F56DD4104F7}"/>
                </a:ext>
              </a:extLst>
            </p:cNvPr>
            <p:cNvSpPr/>
            <p:nvPr/>
          </p:nvSpPr>
          <p:spPr>
            <a:xfrm>
              <a:off x="4454833" y="3360821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7" name="Shape 295">
              <a:extLst>
                <a:ext uri="{FF2B5EF4-FFF2-40B4-BE49-F238E27FC236}">
                  <a16:creationId xmlns:a16="http://schemas.microsoft.com/office/drawing/2014/main" id="{0AB5F735-3E11-C54D-8296-3E8A9C123F9F}"/>
                </a:ext>
              </a:extLst>
            </p:cNvPr>
            <p:cNvSpPr/>
            <p:nvPr/>
          </p:nvSpPr>
          <p:spPr>
            <a:xfrm>
              <a:off x="4454833" y="3803552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8" name="Shape 295">
              <a:extLst>
                <a:ext uri="{FF2B5EF4-FFF2-40B4-BE49-F238E27FC236}">
                  <a16:creationId xmlns:a16="http://schemas.microsoft.com/office/drawing/2014/main" id="{49F0BD23-B15A-7C46-BC15-22D5DBE3E0E0}"/>
                </a:ext>
              </a:extLst>
            </p:cNvPr>
            <p:cNvSpPr/>
            <p:nvPr/>
          </p:nvSpPr>
          <p:spPr>
            <a:xfrm>
              <a:off x="4454833" y="4393861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9" name="Shape 295">
              <a:extLst>
                <a:ext uri="{FF2B5EF4-FFF2-40B4-BE49-F238E27FC236}">
                  <a16:creationId xmlns:a16="http://schemas.microsoft.com/office/drawing/2014/main" id="{FED2AA5F-2B36-E64D-A411-C9660275CD0F}"/>
                </a:ext>
              </a:extLst>
            </p:cNvPr>
            <p:cNvSpPr/>
            <p:nvPr/>
          </p:nvSpPr>
          <p:spPr>
            <a:xfrm>
              <a:off x="4454833" y="4923403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0" name="Shape 295">
              <a:extLst>
                <a:ext uri="{FF2B5EF4-FFF2-40B4-BE49-F238E27FC236}">
                  <a16:creationId xmlns:a16="http://schemas.microsoft.com/office/drawing/2014/main" id="{1B8EECA4-6C49-354C-BDD0-E9E355D808F4}"/>
                </a:ext>
              </a:extLst>
            </p:cNvPr>
            <p:cNvSpPr/>
            <p:nvPr/>
          </p:nvSpPr>
          <p:spPr>
            <a:xfrm>
              <a:off x="5639792" y="1594235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1" name="Shape 295">
              <a:extLst>
                <a:ext uri="{FF2B5EF4-FFF2-40B4-BE49-F238E27FC236}">
                  <a16:creationId xmlns:a16="http://schemas.microsoft.com/office/drawing/2014/main" id="{79B94DDE-BE23-8C44-907C-0D2AF0F7CC3A}"/>
                </a:ext>
              </a:extLst>
            </p:cNvPr>
            <p:cNvSpPr/>
            <p:nvPr/>
          </p:nvSpPr>
          <p:spPr>
            <a:xfrm>
              <a:off x="5639792" y="2032625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2" name="Shape 295">
              <a:extLst>
                <a:ext uri="{FF2B5EF4-FFF2-40B4-BE49-F238E27FC236}">
                  <a16:creationId xmlns:a16="http://schemas.microsoft.com/office/drawing/2014/main" id="{98AF5BD2-40E5-9647-A5C3-DBCC319C1F88}"/>
                </a:ext>
              </a:extLst>
            </p:cNvPr>
            <p:cNvSpPr/>
            <p:nvPr/>
          </p:nvSpPr>
          <p:spPr>
            <a:xfrm>
              <a:off x="5639792" y="2479698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3" name="Shape 295">
              <a:extLst>
                <a:ext uri="{FF2B5EF4-FFF2-40B4-BE49-F238E27FC236}">
                  <a16:creationId xmlns:a16="http://schemas.microsoft.com/office/drawing/2014/main" id="{07C7DEF1-6AB7-6E4B-AE0D-0C0B8AFEDD77}"/>
                </a:ext>
              </a:extLst>
            </p:cNvPr>
            <p:cNvSpPr/>
            <p:nvPr/>
          </p:nvSpPr>
          <p:spPr>
            <a:xfrm>
              <a:off x="5639792" y="2918090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4" name="Shape 295">
              <a:extLst>
                <a:ext uri="{FF2B5EF4-FFF2-40B4-BE49-F238E27FC236}">
                  <a16:creationId xmlns:a16="http://schemas.microsoft.com/office/drawing/2014/main" id="{6F7DA07F-A9C0-584D-BCAB-BFC13798B354}"/>
                </a:ext>
              </a:extLst>
            </p:cNvPr>
            <p:cNvSpPr/>
            <p:nvPr/>
          </p:nvSpPr>
          <p:spPr>
            <a:xfrm>
              <a:off x="5639792" y="3360821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5" name="Shape 295">
              <a:extLst>
                <a:ext uri="{FF2B5EF4-FFF2-40B4-BE49-F238E27FC236}">
                  <a16:creationId xmlns:a16="http://schemas.microsoft.com/office/drawing/2014/main" id="{6C43ECB9-ED4D-6645-88E5-3CBEEECFEE2D}"/>
                </a:ext>
              </a:extLst>
            </p:cNvPr>
            <p:cNvSpPr/>
            <p:nvPr/>
          </p:nvSpPr>
          <p:spPr>
            <a:xfrm>
              <a:off x="5639792" y="3803552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6" name="Shape 295">
              <a:extLst>
                <a:ext uri="{FF2B5EF4-FFF2-40B4-BE49-F238E27FC236}">
                  <a16:creationId xmlns:a16="http://schemas.microsoft.com/office/drawing/2014/main" id="{F97658F8-9C05-DC4D-B579-B340865318F9}"/>
                </a:ext>
              </a:extLst>
            </p:cNvPr>
            <p:cNvSpPr/>
            <p:nvPr/>
          </p:nvSpPr>
          <p:spPr>
            <a:xfrm>
              <a:off x="5639792" y="4393861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7" name="Shape 295">
              <a:extLst>
                <a:ext uri="{FF2B5EF4-FFF2-40B4-BE49-F238E27FC236}">
                  <a16:creationId xmlns:a16="http://schemas.microsoft.com/office/drawing/2014/main" id="{4A1893FF-21E9-A24E-81EB-A2C4EF85E138}"/>
                </a:ext>
              </a:extLst>
            </p:cNvPr>
            <p:cNvSpPr/>
            <p:nvPr/>
          </p:nvSpPr>
          <p:spPr>
            <a:xfrm>
              <a:off x="5639792" y="4923403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8" name="Shape 295">
              <a:extLst>
                <a:ext uri="{FF2B5EF4-FFF2-40B4-BE49-F238E27FC236}">
                  <a16:creationId xmlns:a16="http://schemas.microsoft.com/office/drawing/2014/main" id="{F8C23026-241E-2D4E-8CA0-CF692554313A}"/>
                </a:ext>
              </a:extLst>
            </p:cNvPr>
            <p:cNvSpPr/>
            <p:nvPr/>
          </p:nvSpPr>
          <p:spPr>
            <a:xfrm>
              <a:off x="6798707" y="1594235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9" name="Shape 295">
              <a:extLst>
                <a:ext uri="{FF2B5EF4-FFF2-40B4-BE49-F238E27FC236}">
                  <a16:creationId xmlns:a16="http://schemas.microsoft.com/office/drawing/2014/main" id="{4A38C400-BD67-8046-9569-CF8FB235354A}"/>
                </a:ext>
              </a:extLst>
            </p:cNvPr>
            <p:cNvSpPr/>
            <p:nvPr/>
          </p:nvSpPr>
          <p:spPr>
            <a:xfrm>
              <a:off x="6798707" y="2032625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0" name="Shape 295">
              <a:extLst>
                <a:ext uri="{FF2B5EF4-FFF2-40B4-BE49-F238E27FC236}">
                  <a16:creationId xmlns:a16="http://schemas.microsoft.com/office/drawing/2014/main" id="{F114CDA6-CF4A-EB46-9598-D4C01E144501}"/>
                </a:ext>
              </a:extLst>
            </p:cNvPr>
            <p:cNvSpPr/>
            <p:nvPr/>
          </p:nvSpPr>
          <p:spPr>
            <a:xfrm>
              <a:off x="6798707" y="2479698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1" name="Shape 295">
              <a:extLst>
                <a:ext uri="{FF2B5EF4-FFF2-40B4-BE49-F238E27FC236}">
                  <a16:creationId xmlns:a16="http://schemas.microsoft.com/office/drawing/2014/main" id="{5B577293-6864-F64D-9790-33001854E442}"/>
                </a:ext>
              </a:extLst>
            </p:cNvPr>
            <p:cNvSpPr/>
            <p:nvPr/>
          </p:nvSpPr>
          <p:spPr>
            <a:xfrm>
              <a:off x="6798707" y="2918090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2" name="Shape 295">
              <a:extLst>
                <a:ext uri="{FF2B5EF4-FFF2-40B4-BE49-F238E27FC236}">
                  <a16:creationId xmlns:a16="http://schemas.microsoft.com/office/drawing/2014/main" id="{87F660A5-416A-604A-B242-459B0F4278F1}"/>
                </a:ext>
              </a:extLst>
            </p:cNvPr>
            <p:cNvSpPr/>
            <p:nvPr/>
          </p:nvSpPr>
          <p:spPr>
            <a:xfrm>
              <a:off x="6798707" y="3360821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3" name="Shape 295">
              <a:extLst>
                <a:ext uri="{FF2B5EF4-FFF2-40B4-BE49-F238E27FC236}">
                  <a16:creationId xmlns:a16="http://schemas.microsoft.com/office/drawing/2014/main" id="{1B61048F-3770-CC4F-A264-050362A1D05D}"/>
                </a:ext>
              </a:extLst>
            </p:cNvPr>
            <p:cNvSpPr/>
            <p:nvPr/>
          </p:nvSpPr>
          <p:spPr>
            <a:xfrm>
              <a:off x="6798707" y="3803552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4" name="Shape 295">
              <a:extLst>
                <a:ext uri="{FF2B5EF4-FFF2-40B4-BE49-F238E27FC236}">
                  <a16:creationId xmlns:a16="http://schemas.microsoft.com/office/drawing/2014/main" id="{50F95EA3-E9B6-3748-9F58-8767B0B07B3E}"/>
                </a:ext>
              </a:extLst>
            </p:cNvPr>
            <p:cNvSpPr/>
            <p:nvPr/>
          </p:nvSpPr>
          <p:spPr>
            <a:xfrm>
              <a:off x="6798707" y="4393861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5" name="Shape 295">
              <a:extLst>
                <a:ext uri="{FF2B5EF4-FFF2-40B4-BE49-F238E27FC236}">
                  <a16:creationId xmlns:a16="http://schemas.microsoft.com/office/drawing/2014/main" id="{283FE642-6EFE-314F-A1E2-F00884BADFD7}"/>
                </a:ext>
              </a:extLst>
            </p:cNvPr>
            <p:cNvSpPr/>
            <p:nvPr/>
          </p:nvSpPr>
          <p:spPr>
            <a:xfrm>
              <a:off x="6798707" y="4923403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0" name="Shape 375">
              <a:extLst>
                <a:ext uri="{FF2B5EF4-FFF2-40B4-BE49-F238E27FC236}">
                  <a16:creationId xmlns:a16="http://schemas.microsoft.com/office/drawing/2014/main" id="{6E4D6655-7973-EB43-909C-89592AAEB4C2}"/>
                </a:ext>
              </a:extLst>
            </p:cNvPr>
            <p:cNvSpPr/>
            <p:nvPr/>
          </p:nvSpPr>
          <p:spPr>
            <a:xfrm>
              <a:off x="7942902" y="1149054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2" name="Shape 295">
              <a:extLst>
                <a:ext uri="{FF2B5EF4-FFF2-40B4-BE49-F238E27FC236}">
                  <a16:creationId xmlns:a16="http://schemas.microsoft.com/office/drawing/2014/main" id="{540704D3-9CBD-4D4C-9411-318ABD29B97E}"/>
                </a:ext>
              </a:extLst>
            </p:cNvPr>
            <p:cNvSpPr/>
            <p:nvPr/>
          </p:nvSpPr>
          <p:spPr>
            <a:xfrm>
              <a:off x="7945458" y="1594235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3" name="Shape 295">
              <a:extLst>
                <a:ext uri="{FF2B5EF4-FFF2-40B4-BE49-F238E27FC236}">
                  <a16:creationId xmlns:a16="http://schemas.microsoft.com/office/drawing/2014/main" id="{AD71BC14-5FA8-D741-A991-4596F2F5BF0D}"/>
                </a:ext>
              </a:extLst>
            </p:cNvPr>
            <p:cNvSpPr/>
            <p:nvPr/>
          </p:nvSpPr>
          <p:spPr>
            <a:xfrm>
              <a:off x="7945458" y="2032625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4" name="Shape 295">
              <a:extLst>
                <a:ext uri="{FF2B5EF4-FFF2-40B4-BE49-F238E27FC236}">
                  <a16:creationId xmlns:a16="http://schemas.microsoft.com/office/drawing/2014/main" id="{9366B2C8-65AB-BB4E-BC98-9EF29AEF8A07}"/>
                </a:ext>
              </a:extLst>
            </p:cNvPr>
            <p:cNvSpPr/>
            <p:nvPr/>
          </p:nvSpPr>
          <p:spPr>
            <a:xfrm>
              <a:off x="7945458" y="2479698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5" name="Shape 295">
              <a:extLst>
                <a:ext uri="{FF2B5EF4-FFF2-40B4-BE49-F238E27FC236}">
                  <a16:creationId xmlns:a16="http://schemas.microsoft.com/office/drawing/2014/main" id="{34F1D519-DCA7-1A44-9407-DE6DDD892243}"/>
                </a:ext>
              </a:extLst>
            </p:cNvPr>
            <p:cNvSpPr/>
            <p:nvPr/>
          </p:nvSpPr>
          <p:spPr>
            <a:xfrm>
              <a:off x="7945458" y="2918090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6" name="Shape 295">
              <a:extLst>
                <a:ext uri="{FF2B5EF4-FFF2-40B4-BE49-F238E27FC236}">
                  <a16:creationId xmlns:a16="http://schemas.microsoft.com/office/drawing/2014/main" id="{D0C1466D-97A2-114E-BDA4-DF4F76D61682}"/>
                </a:ext>
              </a:extLst>
            </p:cNvPr>
            <p:cNvSpPr/>
            <p:nvPr/>
          </p:nvSpPr>
          <p:spPr>
            <a:xfrm>
              <a:off x="7945458" y="3360821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7" name="Shape 295">
              <a:extLst>
                <a:ext uri="{FF2B5EF4-FFF2-40B4-BE49-F238E27FC236}">
                  <a16:creationId xmlns:a16="http://schemas.microsoft.com/office/drawing/2014/main" id="{EC598BF6-E034-024C-BA16-06B95CE6589E}"/>
                </a:ext>
              </a:extLst>
            </p:cNvPr>
            <p:cNvSpPr/>
            <p:nvPr/>
          </p:nvSpPr>
          <p:spPr>
            <a:xfrm>
              <a:off x="7945458" y="3803552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8" name="Shape 295">
              <a:extLst>
                <a:ext uri="{FF2B5EF4-FFF2-40B4-BE49-F238E27FC236}">
                  <a16:creationId xmlns:a16="http://schemas.microsoft.com/office/drawing/2014/main" id="{2F372160-93E1-C646-B326-62C9709B632D}"/>
                </a:ext>
              </a:extLst>
            </p:cNvPr>
            <p:cNvSpPr/>
            <p:nvPr/>
          </p:nvSpPr>
          <p:spPr>
            <a:xfrm>
              <a:off x="7945458" y="4393861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9" name="Shape 295">
              <a:extLst>
                <a:ext uri="{FF2B5EF4-FFF2-40B4-BE49-F238E27FC236}">
                  <a16:creationId xmlns:a16="http://schemas.microsoft.com/office/drawing/2014/main" id="{F048789D-D5EA-7B44-8C23-A9E4C9695D2A}"/>
                </a:ext>
              </a:extLst>
            </p:cNvPr>
            <p:cNvSpPr/>
            <p:nvPr/>
          </p:nvSpPr>
          <p:spPr>
            <a:xfrm>
              <a:off x="7945458" y="4923403"/>
              <a:ext cx="802071" cy="16646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26789" tIns="26789" rIns="26789" bIns="26789" anchor="ctr"/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23" name="Shape 223"/>
          <p:cNvSpPr/>
          <p:nvPr/>
        </p:nvSpPr>
        <p:spPr>
          <a:xfrm>
            <a:off x="6741370" y="603331"/>
            <a:ext cx="897757" cy="487028"/>
          </a:xfrm>
          <a:prstGeom prst="roundRect">
            <a:avLst>
              <a:gd name="adj" fmla="val 18354"/>
            </a:avLst>
          </a:prstGeom>
          <a:solidFill>
            <a:srgbClr val="094F97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 anchor="ctr"/>
          <a:lstStyle>
            <a:lvl1pPr defTabSz="821530">
              <a:defRPr b="0">
                <a:solidFill>
                  <a:srgbClr val="094F97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 sz="450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</a:p>
        </p:txBody>
      </p:sp>
      <p:sp>
        <p:nvSpPr>
          <p:cNvPr id="224" name="Shape 224"/>
          <p:cNvSpPr/>
          <p:nvPr/>
        </p:nvSpPr>
        <p:spPr>
          <a:xfrm>
            <a:off x="6733760" y="917402"/>
            <a:ext cx="912978" cy="180975"/>
          </a:xfrm>
          <a:prstGeom prst="roundRect">
            <a:avLst>
              <a:gd name="adj" fmla="val 43339"/>
            </a:avLst>
          </a:prstGeom>
          <a:solidFill>
            <a:srgbClr val="004D99"/>
          </a:solidFill>
          <a:ln w="25400">
            <a:solidFill>
              <a:srgbClr val="FFFFFF"/>
            </a:solidFill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5" name="Shape 225"/>
          <p:cNvSpPr/>
          <p:nvPr/>
        </p:nvSpPr>
        <p:spPr>
          <a:xfrm>
            <a:off x="6887937" y="950448"/>
            <a:ext cx="576570" cy="1206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defTabSz="457200">
              <a:lnSpc>
                <a:spcPct val="80000"/>
              </a:lnSpc>
              <a:defRPr sz="23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863" dirty="0">
                <a:latin typeface="Arial" panose="020B0604020202020204" pitchFamily="34" charset="0"/>
                <a:cs typeface="Arial" panose="020B0604020202020204" pitchFamily="34" charset="0"/>
              </a:rPr>
              <a:t>PJ</a:t>
            </a:r>
          </a:p>
        </p:txBody>
      </p:sp>
      <p:sp>
        <p:nvSpPr>
          <p:cNvPr id="226" name="Shape 226"/>
          <p:cNvSpPr/>
          <p:nvPr/>
        </p:nvSpPr>
        <p:spPr>
          <a:xfrm>
            <a:off x="5588845" y="603331"/>
            <a:ext cx="897757" cy="487028"/>
          </a:xfrm>
          <a:prstGeom prst="roundRect">
            <a:avLst>
              <a:gd name="adj" fmla="val 18354"/>
            </a:avLst>
          </a:prstGeom>
          <a:solidFill>
            <a:srgbClr val="094F97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 anchor="ctr"/>
          <a:lstStyle>
            <a:lvl1pPr defTabSz="821530">
              <a:defRPr b="0">
                <a:solidFill>
                  <a:srgbClr val="094F97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 sz="450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</a:p>
        </p:txBody>
      </p:sp>
      <p:sp>
        <p:nvSpPr>
          <p:cNvPr id="227" name="Shape 227"/>
          <p:cNvSpPr/>
          <p:nvPr/>
        </p:nvSpPr>
        <p:spPr>
          <a:xfrm>
            <a:off x="5581235" y="917402"/>
            <a:ext cx="912978" cy="180975"/>
          </a:xfrm>
          <a:prstGeom prst="roundRect">
            <a:avLst>
              <a:gd name="adj" fmla="val 43339"/>
            </a:avLst>
          </a:prstGeom>
          <a:solidFill>
            <a:srgbClr val="004D99"/>
          </a:solidFill>
          <a:ln w="25400">
            <a:solidFill>
              <a:srgbClr val="FFFFFF"/>
            </a:solidFill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8" name="Shape 228"/>
          <p:cNvSpPr/>
          <p:nvPr/>
        </p:nvSpPr>
        <p:spPr>
          <a:xfrm>
            <a:off x="5735412" y="950448"/>
            <a:ext cx="576570" cy="1206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defTabSz="457200">
              <a:lnSpc>
                <a:spcPct val="80000"/>
              </a:lnSpc>
              <a:defRPr sz="23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863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863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endParaRPr sz="86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9" name="Shape 229"/>
          <p:cNvSpPr/>
          <p:nvPr/>
        </p:nvSpPr>
        <p:spPr>
          <a:xfrm>
            <a:off x="4409286" y="603331"/>
            <a:ext cx="897757" cy="487028"/>
          </a:xfrm>
          <a:prstGeom prst="roundRect">
            <a:avLst>
              <a:gd name="adj" fmla="val 18354"/>
            </a:avLst>
          </a:prstGeom>
          <a:solidFill>
            <a:srgbClr val="094F97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 anchor="ctr"/>
          <a:lstStyle>
            <a:lvl1pPr defTabSz="821530">
              <a:defRPr b="0">
                <a:solidFill>
                  <a:srgbClr val="094F97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 sz="450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</a:p>
        </p:txBody>
      </p:sp>
      <p:sp>
        <p:nvSpPr>
          <p:cNvPr id="230" name="Shape 230"/>
          <p:cNvSpPr/>
          <p:nvPr/>
        </p:nvSpPr>
        <p:spPr>
          <a:xfrm>
            <a:off x="4401677" y="917402"/>
            <a:ext cx="912978" cy="180975"/>
          </a:xfrm>
          <a:prstGeom prst="roundRect">
            <a:avLst>
              <a:gd name="adj" fmla="val 43339"/>
            </a:avLst>
          </a:prstGeom>
          <a:solidFill>
            <a:srgbClr val="004D99"/>
          </a:solidFill>
          <a:ln w="25400">
            <a:solidFill>
              <a:srgbClr val="FFFFFF"/>
            </a:solidFill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1" name="Shape 231"/>
          <p:cNvSpPr/>
          <p:nvPr/>
        </p:nvSpPr>
        <p:spPr>
          <a:xfrm>
            <a:off x="4555854" y="950448"/>
            <a:ext cx="576570" cy="1206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defTabSz="457200">
              <a:lnSpc>
                <a:spcPct val="80000"/>
              </a:lnSpc>
              <a:defRPr sz="23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863">
                <a:latin typeface="Arial" panose="020B0604020202020204" pitchFamily="34" charset="0"/>
                <a:cs typeface="Arial" panose="020B0604020202020204" pitchFamily="34" charset="0"/>
              </a:rPr>
              <a:t>PF   |   PJ</a:t>
            </a:r>
          </a:p>
        </p:txBody>
      </p:sp>
      <p:sp>
        <p:nvSpPr>
          <p:cNvPr id="232" name="Shape 232"/>
          <p:cNvSpPr/>
          <p:nvPr/>
        </p:nvSpPr>
        <p:spPr>
          <a:xfrm>
            <a:off x="7389042" y="-448055"/>
            <a:ext cx="765965" cy="804612"/>
          </a:xfrm>
          <a:prstGeom prst="roundRect">
            <a:avLst>
              <a:gd name="adj" fmla="val 27171"/>
            </a:avLst>
          </a:prstGeom>
          <a:ln w="25400">
            <a:solidFill>
              <a:srgbClr val="B12484">
                <a:alpha val="20629"/>
              </a:srgbClr>
            </a:solidFill>
            <a:miter lim="400000"/>
          </a:ln>
        </p:spPr>
        <p:txBody>
          <a:bodyPr lIns="21431" tIns="21431" rIns="21431" bIns="21431"/>
          <a:lstStyle/>
          <a:p>
            <a:pPr algn="l" defTabSz="573872">
              <a:defRPr sz="6600" b="0" spc="-275">
                <a:solidFill>
                  <a:srgbClr val="0C6FB6"/>
                </a:solidFill>
                <a:uFill>
                  <a:solidFill>
                    <a:srgbClr val="6C6C6C"/>
                  </a:solidFill>
                </a:uFill>
                <a:latin typeface="DIN Next LT Pro"/>
                <a:ea typeface="DIN Next LT Pro"/>
                <a:cs typeface="DIN Next LT Pro"/>
                <a:sym typeface="DIN Next LT Pro"/>
              </a:defRPr>
            </a:pPr>
            <a:endParaRPr sz="2475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3" name="Shape 233"/>
          <p:cNvSpPr/>
          <p:nvPr/>
        </p:nvSpPr>
        <p:spPr>
          <a:xfrm>
            <a:off x="-1584653" y="3667697"/>
            <a:ext cx="1962809" cy="1962809"/>
          </a:xfrm>
          <a:prstGeom prst="roundRect">
            <a:avLst>
              <a:gd name="adj" fmla="val 21265"/>
            </a:avLst>
          </a:prstGeom>
          <a:solidFill>
            <a:srgbClr val="6F2783">
              <a:alpha val="4000"/>
            </a:srgbClr>
          </a:solidFill>
          <a:ln w="12700">
            <a:miter lim="400000"/>
          </a:ln>
        </p:spPr>
        <p:txBody>
          <a:bodyPr lIns="21431" tIns="21431" rIns="21431" bIns="21431"/>
          <a:lstStyle/>
          <a:p>
            <a:pPr algn="l" defTabSz="573872">
              <a:defRPr sz="6600" b="0" spc="-275">
                <a:solidFill>
                  <a:srgbClr val="0C6FB6"/>
                </a:solidFill>
                <a:uFill>
                  <a:solidFill>
                    <a:srgbClr val="6C6C6C"/>
                  </a:solidFill>
                </a:uFill>
                <a:latin typeface="DIN Next LT Pro"/>
                <a:ea typeface="DIN Next LT Pro"/>
                <a:cs typeface="DIN Next LT Pro"/>
                <a:sym typeface="DIN Next LT Pro"/>
              </a:defRPr>
            </a:pPr>
            <a:endParaRPr sz="2475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4" name="Shape 234"/>
          <p:cNvSpPr/>
          <p:nvPr/>
        </p:nvSpPr>
        <p:spPr>
          <a:xfrm>
            <a:off x="-167833" y="4649101"/>
            <a:ext cx="804612" cy="804612"/>
          </a:xfrm>
          <a:prstGeom prst="roundRect">
            <a:avLst>
              <a:gd name="adj" fmla="val 29092"/>
            </a:avLst>
          </a:prstGeom>
          <a:ln w="38100">
            <a:solidFill>
              <a:srgbClr val="0C6FB6">
                <a:alpha val="8000"/>
              </a:srgbClr>
            </a:solidFill>
            <a:miter lim="400000"/>
          </a:ln>
        </p:spPr>
        <p:txBody>
          <a:bodyPr lIns="21431" tIns="21431" rIns="21431" bIns="21431"/>
          <a:lstStyle/>
          <a:p>
            <a:pPr algn="l" defTabSz="573872">
              <a:defRPr sz="6600" b="0" spc="-275">
                <a:solidFill>
                  <a:srgbClr val="0C6FB6"/>
                </a:solidFill>
                <a:uFill>
                  <a:solidFill>
                    <a:srgbClr val="6C6C6C"/>
                  </a:solidFill>
                </a:uFill>
                <a:latin typeface="DIN Next LT Pro"/>
                <a:ea typeface="DIN Next LT Pro"/>
                <a:cs typeface="DIN Next LT Pro"/>
                <a:sym typeface="DIN Next LT Pro"/>
              </a:defRPr>
            </a:pPr>
            <a:endParaRPr sz="2475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" name="Shape 235"/>
          <p:cNvSpPr/>
          <p:nvPr/>
        </p:nvSpPr>
        <p:spPr>
          <a:xfrm>
            <a:off x="1254202" y="1136149"/>
            <a:ext cx="1849488" cy="190500"/>
          </a:xfrm>
          <a:prstGeom prst="roundRect">
            <a:avLst>
              <a:gd name="adj" fmla="val 44617"/>
            </a:avLst>
          </a:prstGeom>
          <a:solidFill>
            <a:srgbClr val="0B74BB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6" name="Shape 236"/>
          <p:cNvSpPr/>
          <p:nvPr/>
        </p:nvSpPr>
        <p:spPr>
          <a:xfrm>
            <a:off x="1304868" y="1188223"/>
            <a:ext cx="1757680" cy="1159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457200">
              <a:lnSpc>
                <a:spcPct val="80000"/>
              </a:lnSpc>
              <a:defRPr sz="22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825" dirty="0" err="1">
                <a:latin typeface="Arial" panose="020B0604020202020204" pitchFamily="34" charset="0"/>
                <a:cs typeface="Arial" panose="020B0604020202020204" pitchFamily="34" charset="0"/>
              </a:rPr>
              <a:t>Identificação</a:t>
            </a:r>
            <a:r>
              <a:rPr sz="825" dirty="0">
                <a:latin typeface="Arial" panose="020B0604020202020204" pitchFamily="34" charset="0"/>
                <a:cs typeface="Arial" panose="020B0604020202020204" pitchFamily="34" charset="0"/>
              </a:rPr>
              <a:t> cadastral</a:t>
            </a:r>
          </a:p>
        </p:txBody>
      </p:sp>
      <p:grpSp>
        <p:nvGrpSpPr>
          <p:cNvPr id="239" name="Group 239"/>
          <p:cNvGrpSpPr/>
          <p:nvPr/>
        </p:nvGrpSpPr>
        <p:grpSpPr>
          <a:xfrm>
            <a:off x="1254202" y="1357064"/>
            <a:ext cx="1849488" cy="190500"/>
            <a:chOff x="0" y="0"/>
            <a:chExt cx="4931966" cy="508000"/>
          </a:xfrm>
        </p:grpSpPr>
        <p:sp>
          <p:nvSpPr>
            <p:cNvPr id="237" name="Shape 237"/>
            <p:cNvSpPr/>
            <p:nvPr/>
          </p:nvSpPr>
          <p:spPr>
            <a:xfrm>
              <a:off x="0" y="0"/>
              <a:ext cx="4931966" cy="508000"/>
            </a:xfrm>
            <a:prstGeom prst="roundRect">
              <a:avLst>
                <a:gd name="adj" fmla="val 44617"/>
              </a:avLst>
            </a:prstGeom>
            <a:solidFill>
              <a:srgbClr val="0B74BB"/>
            </a:solidFill>
            <a:ln w="1270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8" name="Shape 238"/>
            <p:cNvSpPr/>
            <p:nvPr/>
          </p:nvSpPr>
          <p:spPr>
            <a:xfrm>
              <a:off x="122411" y="137741"/>
              <a:ext cx="4687145" cy="3093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7144" tIns="7144" rIns="7144" bIns="7144" numCol="1" anchor="t">
              <a:spAutoFit/>
            </a:bodyPr>
            <a:lstStyle>
              <a:lvl1pPr algn="l" defTabSz="457200">
                <a:lnSpc>
                  <a:spcPct val="80000"/>
                </a:lnSpc>
                <a:defRPr sz="2200" b="0">
                  <a:solidFill>
                    <a:srgbClr val="FFFFFF"/>
                  </a:solidFill>
                  <a:latin typeface="DIN Next LT Pro"/>
                  <a:ea typeface="DIN Next LT Pro"/>
                  <a:cs typeface="DIN Next LT Pro"/>
                  <a:sym typeface="DIN Next LT Pro"/>
                </a:defRPr>
              </a:lvl1pPr>
            </a:lstStyle>
            <a:p>
              <a:r>
                <a:rPr sz="825" dirty="0" err="1">
                  <a:latin typeface="Arial" panose="020B0604020202020204" pitchFamily="34" charset="0"/>
                  <a:cs typeface="Arial" panose="020B0604020202020204" pitchFamily="34" charset="0"/>
                </a:rPr>
                <a:t>Cheque</a:t>
              </a:r>
              <a:r>
                <a:rPr sz="825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825" dirty="0" err="1">
                  <a:latin typeface="Arial" panose="020B0604020202020204" pitchFamily="34" charset="0"/>
                  <a:cs typeface="Arial" panose="020B0604020202020204" pitchFamily="34" charset="0"/>
                </a:rPr>
                <a:t>Sustado</a:t>
              </a:r>
              <a:r>
                <a:rPr sz="825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sz="825" dirty="0" err="1">
                  <a:latin typeface="Arial" panose="020B0604020202020204" pitchFamily="34" charset="0"/>
                  <a:cs typeface="Arial" panose="020B0604020202020204" pitchFamily="34" charset="0"/>
                </a:rPr>
                <a:t>Extraviado</a:t>
              </a:r>
              <a:endParaRPr sz="82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2" name="Group 242"/>
          <p:cNvGrpSpPr/>
          <p:nvPr/>
        </p:nvGrpSpPr>
        <p:grpSpPr>
          <a:xfrm>
            <a:off x="1254202" y="1582319"/>
            <a:ext cx="1849488" cy="190500"/>
            <a:chOff x="0" y="11575"/>
            <a:chExt cx="4931966" cy="508000"/>
          </a:xfrm>
        </p:grpSpPr>
        <p:sp>
          <p:nvSpPr>
            <p:cNvPr id="240" name="Shape 240"/>
            <p:cNvSpPr/>
            <p:nvPr/>
          </p:nvSpPr>
          <p:spPr>
            <a:xfrm>
              <a:off x="0" y="11575"/>
              <a:ext cx="4931966" cy="508000"/>
            </a:xfrm>
            <a:prstGeom prst="roundRect">
              <a:avLst>
                <a:gd name="adj" fmla="val 44617"/>
              </a:avLst>
            </a:prstGeom>
            <a:solidFill>
              <a:srgbClr val="0B74BB"/>
            </a:solidFill>
            <a:ln w="1270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1" name="Shape 241"/>
            <p:cNvSpPr/>
            <p:nvPr/>
          </p:nvSpPr>
          <p:spPr>
            <a:xfrm>
              <a:off x="122411" y="149316"/>
              <a:ext cx="4687145" cy="3093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7144" tIns="7144" rIns="7144" bIns="7144" numCol="1" anchor="t">
              <a:spAutoFit/>
            </a:bodyPr>
            <a:lstStyle>
              <a:lvl1pPr algn="l" defTabSz="457200">
                <a:lnSpc>
                  <a:spcPct val="80000"/>
                </a:lnSpc>
                <a:defRPr sz="2200" b="0">
                  <a:solidFill>
                    <a:srgbClr val="FFFFFF"/>
                  </a:solidFill>
                  <a:latin typeface="DIN Next LT Pro"/>
                  <a:ea typeface="DIN Next LT Pro"/>
                  <a:cs typeface="DIN Next LT Pro"/>
                  <a:sym typeface="DIN Next LT Pro"/>
                </a:defRPr>
              </a:lvl1pPr>
            </a:lstStyle>
            <a:p>
              <a:r>
                <a:rPr sz="825" dirty="0">
                  <a:latin typeface="Arial" panose="020B0604020202020204" pitchFamily="34" charset="0"/>
                  <a:cs typeface="Arial" panose="020B0604020202020204" pitchFamily="34" charset="0"/>
                </a:rPr>
                <a:t>Quadro Social e </a:t>
              </a:r>
              <a:r>
                <a:rPr lang="en-US" sz="825" dirty="0" err="1">
                  <a:latin typeface="Arial" panose="020B0604020202020204" pitchFamily="34" charset="0"/>
                  <a:cs typeface="Arial" panose="020B0604020202020204" pitchFamily="34" charset="0"/>
                </a:rPr>
                <a:t>Administradores</a:t>
              </a:r>
              <a:endParaRPr lang="en-US" sz="82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5" name="Group 245"/>
          <p:cNvGrpSpPr/>
          <p:nvPr/>
        </p:nvGrpSpPr>
        <p:grpSpPr>
          <a:xfrm>
            <a:off x="1254202" y="2024600"/>
            <a:ext cx="1849488" cy="190500"/>
            <a:chOff x="0" y="0"/>
            <a:chExt cx="4931966" cy="508000"/>
          </a:xfrm>
        </p:grpSpPr>
        <p:sp>
          <p:nvSpPr>
            <p:cNvPr id="243" name="Shape 243"/>
            <p:cNvSpPr/>
            <p:nvPr/>
          </p:nvSpPr>
          <p:spPr>
            <a:xfrm>
              <a:off x="0" y="0"/>
              <a:ext cx="4931966" cy="508000"/>
            </a:xfrm>
            <a:prstGeom prst="roundRect">
              <a:avLst>
                <a:gd name="adj" fmla="val 44617"/>
              </a:avLst>
            </a:prstGeom>
            <a:solidFill>
              <a:srgbClr val="0B74BB"/>
            </a:solidFill>
            <a:ln w="1270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4" name="Shape 244"/>
            <p:cNvSpPr/>
            <p:nvPr/>
          </p:nvSpPr>
          <p:spPr>
            <a:xfrm>
              <a:off x="122411" y="126165"/>
              <a:ext cx="4687145" cy="3093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7144" tIns="7144" rIns="7144" bIns="7144" numCol="1" anchor="t">
              <a:spAutoFit/>
            </a:bodyPr>
            <a:lstStyle>
              <a:lvl1pPr algn="l" defTabSz="457200">
                <a:lnSpc>
                  <a:spcPct val="80000"/>
                </a:lnSpc>
                <a:defRPr sz="2200" b="0">
                  <a:solidFill>
                    <a:srgbClr val="FFFFFF"/>
                  </a:solidFill>
                  <a:latin typeface="DIN Next LT Pro"/>
                  <a:ea typeface="DIN Next LT Pro"/>
                  <a:cs typeface="DIN Next LT Pro"/>
                  <a:sym typeface="DIN Next LT Pro"/>
                </a:defRPr>
              </a:lvl1pPr>
            </a:lstStyle>
            <a:p>
              <a:r>
                <a:rPr sz="825" dirty="0" err="1">
                  <a:latin typeface="Arial" panose="020B0604020202020204" pitchFamily="34" charset="0"/>
                  <a:cs typeface="Arial" panose="020B0604020202020204" pitchFamily="34" charset="0"/>
                </a:rPr>
                <a:t>Endereço</a:t>
              </a:r>
              <a:r>
                <a:rPr sz="825" dirty="0">
                  <a:latin typeface="Arial" panose="020B0604020202020204" pitchFamily="34" charset="0"/>
                  <a:cs typeface="Arial" panose="020B0604020202020204" pitchFamily="34" charset="0"/>
                </a:rPr>
                <a:t> e outros dados </a:t>
              </a:r>
              <a:r>
                <a:rPr sz="825" dirty="0" err="1">
                  <a:latin typeface="Arial" panose="020B0604020202020204" pitchFamily="34" charset="0"/>
                  <a:cs typeface="Arial" panose="020B0604020202020204" pitchFamily="34" charset="0"/>
                </a:rPr>
                <a:t>cadastrais</a:t>
              </a:r>
              <a:endParaRPr sz="82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8" name="Group 248"/>
          <p:cNvGrpSpPr/>
          <p:nvPr/>
        </p:nvGrpSpPr>
        <p:grpSpPr>
          <a:xfrm>
            <a:off x="1254202" y="2245514"/>
            <a:ext cx="1849488" cy="190500"/>
            <a:chOff x="0" y="0"/>
            <a:chExt cx="4931966" cy="508000"/>
          </a:xfrm>
        </p:grpSpPr>
        <p:sp>
          <p:nvSpPr>
            <p:cNvPr id="246" name="Shape 246"/>
            <p:cNvSpPr/>
            <p:nvPr/>
          </p:nvSpPr>
          <p:spPr>
            <a:xfrm>
              <a:off x="0" y="0"/>
              <a:ext cx="4931966" cy="508000"/>
            </a:xfrm>
            <a:prstGeom prst="roundRect">
              <a:avLst>
                <a:gd name="adj" fmla="val 44617"/>
              </a:avLst>
            </a:prstGeom>
            <a:solidFill>
              <a:srgbClr val="0B74BB"/>
            </a:solidFill>
            <a:ln w="1270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7" name="Shape 247"/>
            <p:cNvSpPr/>
            <p:nvPr/>
          </p:nvSpPr>
          <p:spPr>
            <a:xfrm>
              <a:off x="122411" y="126165"/>
              <a:ext cx="4687145" cy="3093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7144" tIns="7144" rIns="7144" bIns="7144" numCol="1" anchor="t">
              <a:spAutoFit/>
            </a:bodyPr>
            <a:lstStyle>
              <a:lvl1pPr algn="l" defTabSz="457200">
                <a:lnSpc>
                  <a:spcPct val="80000"/>
                </a:lnSpc>
                <a:defRPr sz="2200" b="0">
                  <a:solidFill>
                    <a:srgbClr val="FFFFFF"/>
                  </a:solidFill>
                  <a:latin typeface="DIN Next LT Pro"/>
                  <a:ea typeface="DIN Next LT Pro"/>
                  <a:cs typeface="DIN Next LT Pro"/>
                  <a:sym typeface="DIN Next LT Pro"/>
                </a:defRPr>
              </a:lvl1pPr>
            </a:lstStyle>
            <a:p>
              <a:r>
                <a:rPr sz="825" dirty="0" err="1">
                  <a:latin typeface="Arial" panose="020B0604020202020204" pitchFamily="34" charset="0"/>
                  <a:cs typeface="Arial" panose="020B0604020202020204" pitchFamily="34" charset="0"/>
                </a:rPr>
                <a:t>Alerta</a:t>
              </a:r>
              <a:r>
                <a:rPr sz="825" dirty="0">
                  <a:latin typeface="Arial" panose="020B0604020202020204" pitchFamily="34" charset="0"/>
                  <a:cs typeface="Arial" panose="020B0604020202020204" pitchFamily="34" charset="0"/>
                </a:rPr>
                <a:t> de </a:t>
              </a:r>
              <a:r>
                <a:rPr sz="825" dirty="0" err="1">
                  <a:latin typeface="Arial" panose="020B0604020202020204" pitchFamily="34" charset="0"/>
                  <a:cs typeface="Arial" panose="020B0604020202020204" pitchFamily="34" charset="0"/>
                </a:rPr>
                <a:t>inconsistência</a:t>
              </a:r>
              <a:r>
                <a:rPr sz="825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825" dirty="0" err="1">
                  <a:latin typeface="Arial" panose="020B0604020202020204" pitchFamily="34" charset="0"/>
                  <a:cs typeface="Arial" panose="020B0604020202020204" pitchFamily="34" charset="0"/>
                </a:rPr>
                <a:t>comerciais</a:t>
              </a:r>
              <a:endParaRPr sz="82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51" name="Group 251"/>
          <p:cNvGrpSpPr/>
          <p:nvPr/>
        </p:nvGrpSpPr>
        <p:grpSpPr>
          <a:xfrm>
            <a:off x="1254202" y="2466429"/>
            <a:ext cx="1849488" cy="190500"/>
            <a:chOff x="0" y="0"/>
            <a:chExt cx="4931966" cy="508000"/>
          </a:xfrm>
        </p:grpSpPr>
        <p:sp>
          <p:nvSpPr>
            <p:cNvPr id="249" name="Shape 249"/>
            <p:cNvSpPr/>
            <p:nvPr/>
          </p:nvSpPr>
          <p:spPr>
            <a:xfrm>
              <a:off x="0" y="0"/>
              <a:ext cx="4931966" cy="508000"/>
            </a:xfrm>
            <a:prstGeom prst="roundRect">
              <a:avLst>
                <a:gd name="adj" fmla="val 44617"/>
              </a:avLst>
            </a:prstGeom>
            <a:solidFill>
              <a:srgbClr val="0B74BB"/>
            </a:solidFill>
            <a:ln w="1270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0" name="Shape 250"/>
            <p:cNvSpPr/>
            <p:nvPr/>
          </p:nvSpPr>
          <p:spPr>
            <a:xfrm>
              <a:off x="122411" y="126165"/>
              <a:ext cx="4687145" cy="3093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7144" tIns="7144" rIns="7144" bIns="7144" numCol="1" anchor="t">
              <a:spAutoFit/>
            </a:bodyPr>
            <a:lstStyle>
              <a:lvl1pPr algn="l" defTabSz="457200">
                <a:lnSpc>
                  <a:spcPct val="80000"/>
                </a:lnSpc>
                <a:defRPr sz="2200" b="0">
                  <a:solidFill>
                    <a:srgbClr val="FFFFFF"/>
                  </a:solidFill>
                  <a:latin typeface="DIN Next LT Pro"/>
                  <a:ea typeface="DIN Next LT Pro"/>
                  <a:cs typeface="DIN Next LT Pro"/>
                  <a:sym typeface="DIN Next LT Pro"/>
                </a:defRPr>
              </a:lvl1pPr>
            </a:lstStyle>
            <a:p>
              <a:r>
                <a:rPr sz="825" dirty="0" err="1">
                  <a:latin typeface="Arial" panose="020B0604020202020204" pitchFamily="34" charset="0"/>
                  <a:cs typeface="Arial" panose="020B0604020202020204" pitchFamily="34" charset="0"/>
                </a:rPr>
                <a:t>Participação</a:t>
              </a:r>
              <a:r>
                <a:rPr sz="825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825" dirty="0" err="1">
                  <a:latin typeface="Arial" panose="020B0604020202020204" pitchFamily="34" charset="0"/>
                  <a:cs typeface="Arial" panose="020B0604020202020204" pitchFamily="34" charset="0"/>
                </a:rPr>
                <a:t>Societária</a:t>
              </a:r>
              <a:endParaRPr sz="82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54" name="Group 254"/>
          <p:cNvGrpSpPr/>
          <p:nvPr/>
        </p:nvGrpSpPr>
        <p:grpSpPr>
          <a:xfrm>
            <a:off x="1254202" y="2688339"/>
            <a:ext cx="1849488" cy="190500"/>
            <a:chOff x="0" y="0"/>
            <a:chExt cx="4931966" cy="508000"/>
          </a:xfrm>
        </p:grpSpPr>
        <p:sp>
          <p:nvSpPr>
            <p:cNvPr id="252" name="Shape 252"/>
            <p:cNvSpPr/>
            <p:nvPr/>
          </p:nvSpPr>
          <p:spPr>
            <a:xfrm>
              <a:off x="0" y="0"/>
              <a:ext cx="4931966" cy="508000"/>
            </a:xfrm>
            <a:prstGeom prst="roundRect">
              <a:avLst>
                <a:gd name="adj" fmla="val 44617"/>
              </a:avLst>
            </a:prstGeom>
            <a:solidFill>
              <a:srgbClr val="0B74BB"/>
            </a:solidFill>
            <a:ln w="1270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3" name="Shape 253"/>
            <p:cNvSpPr/>
            <p:nvPr/>
          </p:nvSpPr>
          <p:spPr>
            <a:xfrm>
              <a:off x="122411" y="126165"/>
              <a:ext cx="4687145" cy="3093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7144" tIns="7144" rIns="7144" bIns="7144" numCol="1" anchor="t">
              <a:spAutoFit/>
            </a:bodyPr>
            <a:lstStyle>
              <a:lvl1pPr algn="l" defTabSz="457200">
                <a:lnSpc>
                  <a:spcPct val="80000"/>
                </a:lnSpc>
                <a:defRPr sz="2200" b="0">
                  <a:solidFill>
                    <a:srgbClr val="FFFFFF"/>
                  </a:solidFill>
                  <a:latin typeface="DIN Next LT Pro"/>
                  <a:ea typeface="DIN Next LT Pro"/>
                  <a:cs typeface="DIN Next LT Pro"/>
                  <a:sym typeface="DIN Next LT Pro"/>
                </a:defRPr>
              </a:lvl1pPr>
            </a:lstStyle>
            <a:p>
              <a:r>
                <a:rPr sz="825" dirty="0" err="1">
                  <a:latin typeface="Arial" panose="020B0604020202020204" pitchFamily="34" charset="0"/>
                  <a:cs typeface="Arial" panose="020B0604020202020204" pitchFamily="34" charset="0"/>
                </a:rPr>
                <a:t>Pendências</a:t>
              </a:r>
              <a:r>
                <a:rPr sz="825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825" dirty="0" err="1">
                  <a:latin typeface="Arial" panose="020B0604020202020204" pitchFamily="34" charset="0"/>
                  <a:cs typeface="Arial" panose="020B0604020202020204" pitchFamily="34" charset="0"/>
                </a:rPr>
                <a:t>financeiras</a:t>
              </a:r>
              <a:r>
                <a:rPr sz="825" dirty="0">
                  <a:latin typeface="Arial" panose="020B0604020202020204" pitchFamily="34" charset="0"/>
                  <a:cs typeface="Arial" panose="020B0604020202020204" pitchFamily="34" charset="0"/>
                </a:rPr>
                <a:t> (</a:t>
              </a:r>
              <a:r>
                <a:rPr sz="825" dirty="0" err="1">
                  <a:latin typeface="Arial" panose="020B0604020202020204" pitchFamily="34" charset="0"/>
                  <a:cs typeface="Arial" panose="020B0604020202020204" pitchFamily="34" charset="0"/>
                </a:rPr>
                <a:t>Pefin</a:t>
              </a:r>
              <a:r>
                <a:rPr sz="825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sz="825" dirty="0" err="1">
                  <a:latin typeface="Arial" panose="020B0604020202020204" pitchFamily="34" charset="0"/>
                  <a:cs typeface="Arial" panose="020B0604020202020204" pitchFamily="34" charset="0"/>
                </a:rPr>
                <a:t>Refin</a:t>
              </a:r>
              <a:r>
                <a:rPr sz="825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</p:grpSp>
      <p:grpSp>
        <p:nvGrpSpPr>
          <p:cNvPr id="257" name="Group 257"/>
          <p:cNvGrpSpPr/>
          <p:nvPr/>
        </p:nvGrpSpPr>
        <p:grpSpPr>
          <a:xfrm>
            <a:off x="1254202" y="2909253"/>
            <a:ext cx="1849488" cy="190500"/>
            <a:chOff x="0" y="0"/>
            <a:chExt cx="4931966" cy="508000"/>
          </a:xfrm>
        </p:grpSpPr>
        <p:sp>
          <p:nvSpPr>
            <p:cNvPr id="255" name="Shape 255"/>
            <p:cNvSpPr/>
            <p:nvPr/>
          </p:nvSpPr>
          <p:spPr>
            <a:xfrm>
              <a:off x="0" y="0"/>
              <a:ext cx="4931966" cy="508000"/>
            </a:xfrm>
            <a:prstGeom prst="roundRect">
              <a:avLst>
                <a:gd name="adj" fmla="val 44617"/>
              </a:avLst>
            </a:prstGeom>
            <a:solidFill>
              <a:srgbClr val="0B74BB"/>
            </a:solidFill>
            <a:ln w="1270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6" name="Shape 256"/>
            <p:cNvSpPr/>
            <p:nvPr/>
          </p:nvSpPr>
          <p:spPr>
            <a:xfrm>
              <a:off x="122411" y="126165"/>
              <a:ext cx="4687145" cy="3093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7144" tIns="7144" rIns="7144" bIns="7144" numCol="1" anchor="t">
              <a:spAutoFit/>
            </a:bodyPr>
            <a:lstStyle>
              <a:lvl1pPr algn="l" defTabSz="457200">
                <a:lnSpc>
                  <a:spcPct val="80000"/>
                </a:lnSpc>
                <a:defRPr sz="2200" b="0">
                  <a:solidFill>
                    <a:srgbClr val="FFFFFF"/>
                  </a:solidFill>
                  <a:latin typeface="DIN Next LT Pro"/>
                  <a:ea typeface="DIN Next LT Pro"/>
                  <a:cs typeface="DIN Next LT Pro"/>
                  <a:sym typeface="DIN Next LT Pro"/>
                </a:defRPr>
              </a:lvl1pPr>
            </a:lstStyle>
            <a:p>
              <a:r>
                <a:rPr sz="825" dirty="0" err="1">
                  <a:latin typeface="Arial" panose="020B0604020202020204" pitchFamily="34" charset="0"/>
                  <a:cs typeface="Arial" panose="020B0604020202020204" pitchFamily="34" charset="0"/>
                </a:rPr>
                <a:t>Cheques</a:t>
              </a:r>
              <a:r>
                <a:rPr sz="825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825" dirty="0" err="1">
                  <a:latin typeface="Arial" panose="020B0604020202020204" pitchFamily="34" charset="0"/>
                  <a:cs typeface="Arial" panose="020B0604020202020204" pitchFamily="34" charset="0"/>
                </a:rPr>
                <a:t>sem</a:t>
              </a:r>
              <a:r>
                <a:rPr sz="825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825" dirty="0" err="1">
                  <a:latin typeface="Arial" panose="020B0604020202020204" pitchFamily="34" charset="0"/>
                  <a:cs typeface="Arial" panose="020B0604020202020204" pitchFamily="34" charset="0"/>
                </a:rPr>
                <a:t>fundo</a:t>
              </a:r>
              <a:endParaRPr sz="82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60" name="Group 260"/>
          <p:cNvGrpSpPr/>
          <p:nvPr/>
        </p:nvGrpSpPr>
        <p:grpSpPr>
          <a:xfrm>
            <a:off x="1254202" y="3130168"/>
            <a:ext cx="1849488" cy="190500"/>
            <a:chOff x="0" y="0"/>
            <a:chExt cx="4931966" cy="508000"/>
          </a:xfrm>
        </p:grpSpPr>
        <p:sp>
          <p:nvSpPr>
            <p:cNvPr id="258" name="Shape 258"/>
            <p:cNvSpPr/>
            <p:nvPr/>
          </p:nvSpPr>
          <p:spPr>
            <a:xfrm>
              <a:off x="0" y="0"/>
              <a:ext cx="4931966" cy="508000"/>
            </a:xfrm>
            <a:prstGeom prst="roundRect">
              <a:avLst>
                <a:gd name="adj" fmla="val 44617"/>
              </a:avLst>
            </a:prstGeom>
            <a:solidFill>
              <a:srgbClr val="0B74BB"/>
            </a:solidFill>
            <a:ln w="1270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9" name="Shape 259"/>
            <p:cNvSpPr/>
            <p:nvPr/>
          </p:nvSpPr>
          <p:spPr>
            <a:xfrm>
              <a:off x="122411" y="126165"/>
              <a:ext cx="4687145" cy="3093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7144" tIns="7144" rIns="7144" bIns="7144" numCol="1" anchor="t">
              <a:spAutoFit/>
            </a:bodyPr>
            <a:lstStyle>
              <a:lvl1pPr algn="l" defTabSz="457200">
                <a:lnSpc>
                  <a:spcPct val="80000"/>
                </a:lnSpc>
                <a:defRPr sz="2200" b="0">
                  <a:solidFill>
                    <a:srgbClr val="FFFFFF"/>
                  </a:solidFill>
                  <a:latin typeface="DIN Next LT Pro"/>
                  <a:ea typeface="DIN Next LT Pro"/>
                  <a:cs typeface="DIN Next LT Pro"/>
                  <a:sym typeface="DIN Next LT Pro"/>
                </a:defRPr>
              </a:lvl1pPr>
            </a:lstStyle>
            <a:p>
              <a:r>
                <a:rPr lang="en-US" sz="825" dirty="0" err="1">
                  <a:latin typeface="Arial" panose="020B0604020202020204" pitchFamily="34" charset="0"/>
                  <a:cs typeface="Arial" panose="020B0604020202020204" pitchFamily="34" charset="0"/>
                </a:rPr>
                <a:t>Protestos</a:t>
              </a:r>
              <a:r>
                <a:rPr sz="825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825" dirty="0" err="1">
                  <a:latin typeface="Arial" panose="020B0604020202020204" pitchFamily="34" charset="0"/>
                  <a:cs typeface="Arial" panose="020B0604020202020204" pitchFamily="34" charset="0"/>
                </a:rPr>
                <a:t>estaduais</a:t>
              </a:r>
              <a:endParaRPr sz="82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63" name="Group 263"/>
          <p:cNvGrpSpPr/>
          <p:nvPr/>
        </p:nvGrpSpPr>
        <p:grpSpPr>
          <a:xfrm>
            <a:off x="1254202" y="3351083"/>
            <a:ext cx="1849488" cy="190500"/>
            <a:chOff x="0" y="0"/>
            <a:chExt cx="4931966" cy="508000"/>
          </a:xfrm>
        </p:grpSpPr>
        <p:sp>
          <p:nvSpPr>
            <p:cNvPr id="261" name="Shape 261"/>
            <p:cNvSpPr/>
            <p:nvPr/>
          </p:nvSpPr>
          <p:spPr>
            <a:xfrm>
              <a:off x="0" y="0"/>
              <a:ext cx="4931966" cy="508000"/>
            </a:xfrm>
            <a:prstGeom prst="roundRect">
              <a:avLst>
                <a:gd name="adj" fmla="val 44617"/>
              </a:avLst>
            </a:prstGeom>
            <a:solidFill>
              <a:srgbClr val="0B74BB"/>
            </a:solidFill>
            <a:ln w="1270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2" name="Shape 262"/>
            <p:cNvSpPr/>
            <p:nvPr/>
          </p:nvSpPr>
          <p:spPr>
            <a:xfrm>
              <a:off x="122411" y="126165"/>
              <a:ext cx="4687145" cy="3093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7144" tIns="7144" rIns="7144" bIns="7144" numCol="1" anchor="t">
              <a:spAutoFit/>
            </a:bodyPr>
            <a:lstStyle>
              <a:lvl1pPr algn="l" defTabSz="457200">
                <a:lnSpc>
                  <a:spcPct val="80000"/>
                </a:lnSpc>
                <a:defRPr sz="2200" b="0">
                  <a:solidFill>
                    <a:srgbClr val="FFFFFF"/>
                  </a:solidFill>
                  <a:latin typeface="DIN Next LT Pro"/>
                  <a:ea typeface="DIN Next LT Pro"/>
                  <a:cs typeface="DIN Next LT Pro"/>
                  <a:sym typeface="DIN Next LT Pro"/>
                </a:defRPr>
              </a:lvl1pPr>
            </a:lstStyle>
            <a:p>
              <a:r>
                <a:rPr sz="825" dirty="0" err="1">
                  <a:latin typeface="Arial" panose="020B0604020202020204" pitchFamily="34" charset="0"/>
                  <a:cs typeface="Arial" panose="020B0604020202020204" pitchFamily="34" charset="0"/>
                </a:rPr>
                <a:t>Protestos</a:t>
              </a:r>
              <a:r>
                <a:rPr sz="825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825" dirty="0" err="1">
                  <a:latin typeface="Arial" panose="020B0604020202020204" pitchFamily="34" charset="0"/>
                  <a:cs typeface="Arial" panose="020B0604020202020204" pitchFamily="34" charset="0"/>
                </a:rPr>
                <a:t>nacionais</a:t>
              </a:r>
              <a:endParaRPr sz="82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66" name="Group 266"/>
          <p:cNvGrpSpPr/>
          <p:nvPr/>
        </p:nvGrpSpPr>
        <p:grpSpPr>
          <a:xfrm>
            <a:off x="1254202" y="3571998"/>
            <a:ext cx="1849488" cy="190500"/>
            <a:chOff x="0" y="0"/>
            <a:chExt cx="4931966" cy="508000"/>
          </a:xfrm>
        </p:grpSpPr>
        <p:sp>
          <p:nvSpPr>
            <p:cNvPr id="264" name="Shape 264"/>
            <p:cNvSpPr/>
            <p:nvPr/>
          </p:nvSpPr>
          <p:spPr>
            <a:xfrm>
              <a:off x="0" y="0"/>
              <a:ext cx="4931966" cy="508000"/>
            </a:xfrm>
            <a:prstGeom prst="roundRect">
              <a:avLst>
                <a:gd name="adj" fmla="val 44617"/>
              </a:avLst>
            </a:prstGeom>
            <a:solidFill>
              <a:srgbClr val="0B74BB"/>
            </a:solidFill>
            <a:ln w="1270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5" name="Shape 265"/>
            <p:cNvSpPr/>
            <p:nvPr/>
          </p:nvSpPr>
          <p:spPr>
            <a:xfrm>
              <a:off x="122411" y="126165"/>
              <a:ext cx="4687145" cy="3093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7144" tIns="7144" rIns="7144" bIns="7144" numCol="1" anchor="t">
              <a:spAutoFit/>
            </a:bodyPr>
            <a:lstStyle>
              <a:lvl1pPr algn="l" defTabSz="457200">
                <a:lnSpc>
                  <a:spcPct val="80000"/>
                </a:lnSpc>
                <a:defRPr sz="2200" b="0">
                  <a:solidFill>
                    <a:srgbClr val="FFFFFF"/>
                  </a:solidFill>
                  <a:latin typeface="DIN Next LT Pro"/>
                  <a:ea typeface="DIN Next LT Pro"/>
                  <a:cs typeface="DIN Next LT Pro"/>
                  <a:sym typeface="DIN Next LT Pro"/>
                </a:defRPr>
              </a:lvl1pPr>
            </a:lstStyle>
            <a:p>
              <a:r>
                <a:rPr sz="825" dirty="0" err="1">
                  <a:latin typeface="Arial" panose="020B0604020202020204" pitchFamily="34" charset="0"/>
                  <a:cs typeface="Arial" panose="020B0604020202020204" pitchFamily="34" charset="0"/>
                </a:rPr>
                <a:t>Ações</a:t>
              </a:r>
              <a:r>
                <a:rPr sz="825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sz="825" dirty="0" err="1">
                  <a:latin typeface="Arial" panose="020B0604020202020204" pitchFamily="34" charset="0"/>
                  <a:cs typeface="Arial" panose="020B0604020202020204" pitchFamily="34" charset="0"/>
                </a:rPr>
                <a:t>judiciais</a:t>
              </a:r>
              <a:endParaRPr sz="82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7" name="Shape 267"/>
          <p:cNvSpPr/>
          <p:nvPr/>
        </p:nvSpPr>
        <p:spPr>
          <a:xfrm>
            <a:off x="1254202" y="3792912"/>
            <a:ext cx="1849488" cy="190500"/>
          </a:xfrm>
          <a:prstGeom prst="roundRect">
            <a:avLst>
              <a:gd name="adj" fmla="val 44617"/>
            </a:avLst>
          </a:prstGeom>
          <a:solidFill>
            <a:srgbClr val="0B74BB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8" name="Shape 268"/>
          <p:cNvSpPr/>
          <p:nvPr/>
        </p:nvSpPr>
        <p:spPr>
          <a:xfrm>
            <a:off x="1300106" y="3848905"/>
            <a:ext cx="1472004" cy="1159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457200">
              <a:lnSpc>
                <a:spcPct val="80000"/>
              </a:lnSpc>
              <a:defRPr sz="22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825" dirty="0" err="1">
                <a:latin typeface="Arial" panose="020B0604020202020204" pitchFamily="34" charset="0"/>
                <a:cs typeface="Arial" panose="020B0604020202020204" pitchFamily="34" charset="0"/>
              </a:rPr>
              <a:t>Participação</a:t>
            </a:r>
            <a:r>
              <a:rPr sz="8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25" dirty="0" err="1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sz="8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25" dirty="0" err="1">
                <a:latin typeface="Arial" panose="020B0604020202020204" pitchFamily="34" charset="0"/>
                <a:cs typeface="Arial" panose="020B0604020202020204" pitchFamily="34" charset="0"/>
              </a:rPr>
              <a:t>falências</a:t>
            </a:r>
            <a:endParaRPr sz="82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9" name="Shape 269"/>
          <p:cNvSpPr/>
          <p:nvPr/>
        </p:nvSpPr>
        <p:spPr>
          <a:xfrm>
            <a:off x="3256762" y="603331"/>
            <a:ext cx="897757" cy="487028"/>
          </a:xfrm>
          <a:prstGeom prst="roundRect">
            <a:avLst>
              <a:gd name="adj" fmla="val 18354"/>
            </a:avLst>
          </a:prstGeom>
          <a:solidFill>
            <a:srgbClr val="094F97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 anchor="ctr"/>
          <a:lstStyle>
            <a:lvl1pPr defTabSz="821530">
              <a:defRPr b="0">
                <a:solidFill>
                  <a:srgbClr val="094F97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 sz="450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</a:p>
        </p:txBody>
      </p:sp>
      <p:sp>
        <p:nvSpPr>
          <p:cNvPr id="270" name="Shape 270"/>
          <p:cNvSpPr/>
          <p:nvPr/>
        </p:nvSpPr>
        <p:spPr>
          <a:xfrm>
            <a:off x="3320216" y="684330"/>
            <a:ext cx="695917" cy="189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/>
          <a:p>
            <a:pPr algn="l" defTabSz="171450">
              <a:lnSpc>
                <a:spcPct val="80000"/>
              </a:lnSpc>
              <a:defRPr sz="19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pPr>
            <a:r>
              <a:rPr sz="713">
                <a:latin typeface="Arial" panose="020B0604020202020204" pitchFamily="34" charset="0"/>
                <a:cs typeface="Arial" panose="020B0604020202020204" pitchFamily="34" charset="0"/>
              </a:rPr>
              <a:t>Simples PF e PJ</a:t>
            </a:r>
          </a:p>
          <a:p>
            <a:pPr algn="l" defTabSz="171450">
              <a:lnSpc>
                <a:spcPct val="80000"/>
              </a:lnSpc>
              <a:defRPr sz="1900" b="0">
                <a:solidFill>
                  <a:srgbClr val="FFFFFF"/>
                </a:solidFill>
                <a:latin typeface="DIN Next LT Pro Medium"/>
                <a:ea typeface="DIN Next LT Pro Medium"/>
                <a:cs typeface="DIN Next LT Pro Medium"/>
                <a:sym typeface="DIN Next LT Pro Medium"/>
              </a:defRPr>
            </a:pPr>
            <a:r>
              <a:rPr sz="713">
                <a:latin typeface="Arial" panose="020B0604020202020204" pitchFamily="34" charset="0"/>
                <a:cs typeface="Arial" panose="020B0604020202020204" pitchFamily="34" charset="0"/>
              </a:rPr>
              <a:t>Crednet TOP</a:t>
            </a:r>
          </a:p>
        </p:txBody>
      </p:sp>
      <p:sp>
        <p:nvSpPr>
          <p:cNvPr id="271" name="Shape 271"/>
          <p:cNvSpPr/>
          <p:nvPr/>
        </p:nvSpPr>
        <p:spPr>
          <a:xfrm>
            <a:off x="4470040" y="683780"/>
            <a:ext cx="536721" cy="189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/>
          <a:p>
            <a:pPr algn="l" defTabSz="171450">
              <a:lnSpc>
                <a:spcPct val="80000"/>
              </a:lnSpc>
              <a:defRPr sz="19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pPr>
            <a:r>
              <a:rPr sz="713">
                <a:latin typeface="Arial" panose="020B0604020202020204" pitchFamily="34" charset="0"/>
                <a:cs typeface="Arial" panose="020B0604020202020204" pitchFamily="34" charset="0"/>
              </a:rPr>
              <a:t>Concentre</a:t>
            </a:r>
          </a:p>
          <a:p>
            <a:pPr algn="l" defTabSz="171450">
              <a:lnSpc>
                <a:spcPct val="80000"/>
              </a:lnSpc>
              <a:defRPr sz="1900" b="0">
                <a:solidFill>
                  <a:srgbClr val="FFFFFF"/>
                </a:solidFill>
                <a:latin typeface="DIN Next LT Pro Medium"/>
                <a:ea typeface="DIN Next LT Pro Medium"/>
                <a:cs typeface="DIN Next LT Pro Medium"/>
                <a:sym typeface="DIN Next LT Pro Medium"/>
              </a:defRPr>
            </a:pPr>
            <a:r>
              <a:rPr sz="713">
                <a:latin typeface="Arial" panose="020B0604020202020204" pitchFamily="34" charset="0"/>
                <a:cs typeface="Arial" panose="020B0604020202020204" pitchFamily="34" charset="0"/>
              </a:rPr>
              <a:t>Top Score</a:t>
            </a:r>
          </a:p>
        </p:txBody>
      </p:sp>
      <p:sp>
        <p:nvSpPr>
          <p:cNvPr id="272" name="Shape 272"/>
          <p:cNvSpPr/>
          <p:nvPr/>
        </p:nvSpPr>
        <p:spPr>
          <a:xfrm>
            <a:off x="5664927" y="638915"/>
            <a:ext cx="763601" cy="277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/>
          <a:p>
            <a:pPr algn="l" defTabSz="171450">
              <a:lnSpc>
                <a:spcPct val="80000"/>
              </a:lnSpc>
              <a:defRPr sz="19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pPr>
            <a:r>
              <a:rPr sz="713" dirty="0" err="1">
                <a:latin typeface="Arial" panose="020B0604020202020204" pitchFamily="34" charset="0"/>
                <a:cs typeface="Arial" panose="020B0604020202020204" pitchFamily="34" charset="0"/>
              </a:rPr>
              <a:t>Completa</a:t>
            </a:r>
            <a:r>
              <a:rPr sz="713" dirty="0">
                <a:latin typeface="Arial" panose="020B0604020202020204" pitchFamily="34" charset="0"/>
                <a:cs typeface="Arial" panose="020B0604020202020204" pitchFamily="34" charset="0"/>
              </a:rPr>
              <a:t> PF</a:t>
            </a:r>
          </a:p>
          <a:p>
            <a:pPr algn="l" defTabSz="171450">
              <a:lnSpc>
                <a:spcPct val="80000"/>
              </a:lnSpc>
              <a:defRPr sz="1900" b="0">
                <a:solidFill>
                  <a:srgbClr val="FFFFFF"/>
                </a:solidFill>
                <a:latin typeface="DIN Next LT Pro Medium"/>
                <a:ea typeface="DIN Next LT Pro Medium"/>
                <a:cs typeface="DIN Next LT Pro Medium"/>
                <a:sym typeface="DIN Next LT Pro Medium"/>
              </a:defRPr>
            </a:pPr>
            <a:r>
              <a:rPr sz="713" dirty="0">
                <a:latin typeface="Arial" panose="020B0604020202020204" pitchFamily="34" charset="0"/>
                <a:cs typeface="Arial" panose="020B0604020202020204" pitchFamily="34" charset="0"/>
              </a:rPr>
              <a:t>Credit Bureau </a:t>
            </a:r>
            <a:r>
              <a:rPr lang="en-US" sz="713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713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sz="713" dirty="0">
                <a:latin typeface="Arial" panose="020B0604020202020204" pitchFamily="34" charset="0"/>
                <a:cs typeface="Arial" panose="020B0604020202020204" pitchFamily="34" charset="0"/>
              </a:rPr>
              <a:t>TOP</a:t>
            </a:r>
            <a:r>
              <a:rPr lang="en-US" sz="713" dirty="0">
                <a:latin typeface="Arial" panose="020B0604020202020204" pitchFamily="34" charset="0"/>
                <a:cs typeface="Arial" panose="020B0604020202020204" pitchFamily="34" charset="0"/>
              </a:rPr>
              <a:t> Score</a:t>
            </a:r>
            <a:endParaRPr sz="71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3" name="Shape 273"/>
          <p:cNvSpPr/>
          <p:nvPr/>
        </p:nvSpPr>
        <p:spPr>
          <a:xfrm>
            <a:off x="6804446" y="696057"/>
            <a:ext cx="695917" cy="189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/>
          <a:p>
            <a:pPr algn="l" defTabSz="171450">
              <a:lnSpc>
                <a:spcPct val="80000"/>
              </a:lnSpc>
              <a:defRPr sz="19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pPr>
            <a:r>
              <a:rPr sz="713">
                <a:latin typeface="Arial" panose="020B0604020202020204" pitchFamily="34" charset="0"/>
                <a:cs typeface="Arial" panose="020B0604020202020204" pitchFamily="34" charset="0"/>
              </a:rPr>
              <a:t>Relato Top</a:t>
            </a:r>
          </a:p>
          <a:p>
            <a:pPr algn="l" defTabSz="171450">
              <a:lnSpc>
                <a:spcPct val="80000"/>
              </a:lnSpc>
              <a:defRPr sz="1900" b="0">
                <a:solidFill>
                  <a:srgbClr val="FFFFFF"/>
                </a:solidFill>
                <a:latin typeface="DIN Next LT Pro Medium"/>
                <a:ea typeface="DIN Next LT Pro Medium"/>
                <a:cs typeface="DIN Next LT Pro Medium"/>
                <a:sym typeface="DIN Next LT Pro Medium"/>
              </a:defRPr>
            </a:pPr>
            <a:r>
              <a:rPr sz="713">
                <a:latin typeface="Arial" panose="020B0604020202020204" pitchFamily="34" charset="0"/>
                <a:cs typeface="Arial" panose="020B0604020202020204" pitchFamily="34" charset="0"/>
              </a:rPr>
              <a:t>Score</a:t>
            </a:r>
          </a:p>
        </p:txBody>
      </p:sp>
      <p:sp>
        <p:nvSpPr>
          <p:cNvPr id="274" name="Shape 274"/>
          <p:cNvSpPr/>
          <p:nvPr/>
        </p:nvSpPr>
        <p:spPr>
          <a:xfrm>
            <a:off x="333415" y="1136148"/>
            <a:ext cx="818899" cy="1533088"/>
          </a:xfrm>
          <a:prstGeom prst="roundRect">
            <a:avLst>
              <a:gd name="adj" fmla="val 9721"/>
            </a:avLst>
          </a:prstGeom>
          <a:solidFill>
            <a:srgbClr val="004D99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5" name="Shape 275"/>
          <p:cNvSpPr/>
          <p:nvPr/>
        </p:nvSpPr>
        <p:spPr>
          <a:xfrm>
            <a:off x="407931" y="1786489"/>
            <a:ext cx="626709" cy="2175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/>
          <a:p>
            <a:pPr algn="l" defTabSz="171450">
              <a:lnSpc>
                <a:spcPct val="80000"/>
              </a:lnSpc>
              <a:defRPr sz="22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pPr>
            <a:r>
              <a:rPr sz="825" dirty="0">
                <a:latin typeface="Arial" panose="020B0604020202020204" pitchFamily="34" charset="0"/>
                <a:cs typeface="Arial" panose="020B0604020202020204" pitchFamily="34" charset="0"/>
              </a:rPr>
              <a:t>Dados</a:t>
            </a:r>
          </a:p>
          <a:p>
            <a:pPr algn="l" defTabSz="171450">
              <a:lnSpc>
                <a:spcPct val="80000"/>
              </a:lnSpc>
              <a:defRPr sz="22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pPr>
            <a:r>
              <a:rPr sz="825" dirty="0" err="1">
                <a:latin typeface="Arial" panose="020B0604020202020204" pitchFamily="34" charset="0"/>
                <a:cs typeface="Arial" panose="020B0604020202020204" pitchFamily="34" charset="0"/>
              </a:rPr>
              <a:t>Cadastrais</a:t>
            </a:r>
            <a:endParaRPr sz="82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" name="Shape 276"/>
          <p:cNvSpPr/>
          <p:nvPr/>
        </p:nvSpPr>
        <p:spPr>
          <a:xfrm>
            <a:off x="333415" y="2701364"/>
            <a:ext cx="818899" cy="1286593"/>
          </a:xfrm>
          <a:prstGeom prst="roundRect">
            <a:avLst>
              <a:gd name="adj" fmla="val 9721"/>
            </a:avLst>
          </a:prstGeom>
          <a:solidFill>
            <a:srgbClr val="004D99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7" name="Shape 277"/>
          <p:cNvSpPr/>
          <p:nvPr/>
        </p:nvSpPr>
        <p:spPr>
          <a:xfrm>
            <a:off x="407931" y="3230170"/>
            <a:ext cx="626709" cy="2175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457200">
              <a:lnSpc>
                <a:spcPct val="80000"/>
              </a:lnSpc>
              <a:defRPr sz="22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825" dirty="0" err="1">
                <a:latin typeface="Arial" panose="020B0604020202020204" pitchFamily="34" charset="0"/>
                <a:cs typeface="Arial" panose="020B0604020202020204" pitchFamily="34" charset="0"/>
              </a:rPr>
              <a:t>Informação</a:t>
            </a:r>
            <a:r>
              <a:rPr sz="8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25" dirty="0" err="1">
                <a:latin typeface="Arial" panose="020B0604020202020204" pitchFamily="34" charset="0"/>
                <a:cs typeface="Arial" panose="020B0604020202020204" pitchFamily="34" charset="0"/>
              </a:rPr>
              <a:t>Restritiva</a:t>
            </a:r>
            <a:endParaRPr sz="82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8" name="Shape 278"/>
          <p:cNvSpPr/>
          <p:nvPr/>
        </p:nvSpPr>
        <p:spPr>
          <a:xfrm>
            <a:off x="333415" y="4018152"/>
            <a:ext cx="818899" cy="266055"/>
          </a:xfrm>
          <a:prstGeom prst="roundRect">
            <a:avLst>
              <a:gd name="adj" fmla="val 29920"/>
            </a:avLst>
          </a:prstGeom>
          <a:solidFill>
            <a:srgbClr val="004D99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9" name="Shape 279"/>
          <p:cNvSpPr/>
          <p:nvPr/>
        </p:nvSpPr>
        <p:spPr>
          <a:xfrm>
            <a:off x="407931" y="4068671"/>
            <a:ext cx="744383" cy="1806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/>
          <a:p>
            <a:pPr algn="l" defTabSz="171450">
              <a:lnSpc>
                <a:spcPct val="80000"/>
              </a:lnSpc>
              <a:defRPr sz="18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pPr>
            <a:r>
              <a:rPr sz="675" dirty="0" err="1">
                <a:latin typeface="Arial" panose="020B0604020202020204" pitchFamily="34" charset="0"/>
                <a:cs typeface="Arial" panose="020B0604020202020204" pitchFamily="34" charset="0"/>
              </a:rPr>
              <a:t>Informações</a:t>
            </a:r>
            <a:endParaRPr sz="675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defTabSz="171450">
              <a:lnSpc>
                <a:spcPct val="80000"/>
              </a:lnSpc>
              <a:defRPr sz="18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pPr>
            <a:r>
              <a:rPr sz="675" dirty="0" err="1">
                <a:latin typeface="Arial" panose="020B0604020202020204" pitchFamily="34" charset="0"/>
                <a:cs typeface="Arial" panose="020B0604020202020204" pitchFamily="34" charset="0"/>
              </a:rPr>
              <a:t>Comportamentais</a:t>
            </a:r>
            <a:endParaRPr sz="6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0" name="Shape 280"/>
          <p:cNvSpPr/>
          <p:nvPr/>
        </p:nvSpPr>
        <p:spPr>
          <a:xfrm>
            <a:off x="383770" y="231017"/>
            <a:ext cx="7220928" cy="331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>
            <a:lvl1pPr algn="l" defTabSz="1530325">
              <a:defRPr sz="5500" b="0">
                <a:solidFill>
                  <a:srgbClr val="08478D"/>
                </a:solidFill>
                <a:uFill>
                  <a:solidFill>
                    <a:srgbClr val="232323"/>
                  </a:solidFill>
                </a:u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sz="2063" dirty="0" err="1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Características</a:t>
            </a:r>
            <a:r>
              <a:rPr sz="2063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sz="2063" dirty="0" err="1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principais</a:t>
            </a:r>
            <a:r>
              <a:rPr sz="2063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063" dirty="0" err="1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relatórios</a:t>
            </a:r>
            <a:endParaRPr sz="2063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1" name="Shape 281"/>
          <p:cNvSpPr/>
          <p:nvPr/>
        </p:nvSpPr>
        <p:spPr>
          <a:xfrm>
            <a:off x="333415" y="4303901"/>
            <a:ext cx="818899" cy="358055"/>
          </a:xfrm>
          <a:prstGeom prst="roundRect">
            <a:avLst>
              <a:gd name="adj" fmla="val 23034"/>
            </a:avLst>
          </a:prstGeom>
          <a:solidFill>
            <a:srgbClr val="004D99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2" name="Shape 282"/>
          <p:cNvSpPr/>
          <p:nvPr/>
        </p:nvSpPr>
        <p:spPr>
          <a:xfrm>
            <a:off x="424564" y="4323615"/>
            <a:ext cx="855443" cy="3260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/>
          <a:p>
            <a:pPr algn="l"/>
            <a:r>
              <a:rPr lang="en-US" sz="675" b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Classificação</a:t>
            </a:r>
            <a:r>
              <a:rPr lang="en-US" sz="675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</a:p>
          <a:p>
            <a:pPr algn="l"/>
            <a:r>
              <a:rPr lang="en-US" sz="675" b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Risco</a:t>
            </a:r>
            <a:r>
              <a:rPr lang="en-US" sz="675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675" b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Crédito</a:t>
            </a:r>
            <a:r>
              <a:rPr lang="en-US" sz="675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en-US" sz="675" b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Serasa</a:t>
            </a:r>
            <a:r>
              <a:rPr lang="en-US" sz="675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Score</a:t>
            </a:r>
          </a:p>
        </p:txBody>
      </p:sp>
      <p:sp>
        <p:nvSpPr>
          <p:cNvPr id="283" name="Shape 283"/>
          <p:cNvSpPr/>
          <p:nvPr/>
        </p:nvSpPr>
        <p:spPr>
          <a:xfrm>
            <a:off x="1254202" y="4679311"/>
            <a:ext cx="1849488" cy="190461"/>
          </a:xfrm>
          <a:prstGeom prst="roundRect">
            <a:avLst>
              <a:gd name="adj" fmla="val 44626"/>
            </a:avLst>
          </a:prstGeom>
          <a:solidFill>
            <a:srgbClr val="0B74BB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4" name="Shape 284"/>
          <p:cNvSpPr/>
          <p:nvPr/>
        </p:nvSpPr>
        <p:spPr>
          <a:xfrm>
            <a:off x="1304868" y="4731797"/>
            <a:ext cx="1569809" cy="1159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457200">
              <a:lnSpc>
                <a:spcPct val="80000"/>
              </a:lnSpc>
              <a:defRPr sz="22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825" dirty="0" err="1">
                <a:latin typeface="Arial" panose="020B0604020202020204" pitchFamily="34" charset="0"/>
                <a:cs typeface="Arial" panose="020B0604020202020204" pitchFamily="34" charset="0"/>
              </a:rPr>
              <a:t>Grafias</a:t>
            </a:r>
            <a:r>
              <a:rPr sz="8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25" dirty="0" err="1">
                <a:latin typeface="Arial" panose="020B0604020202020204" pitchFamily="34" charset="0"/>
                <a:cs typeface="Arial" panose="020B0604020202020204" pitchFamily="34" charset="0"/>
              </a:rPr>
              <a:t>Semelhantes</a:t>
            </a:r>
            <a:endParaRPr sz="82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5" name="Shape 285"/>
          <p:cNvSpPr/>
          <p:nvPr/>
        </p:nvSpPr>
        <p:spPr>
          <a:xfrm>
            <a:off x="333415" y="4692317"/>
            <a:ext cx="818899" cy="180099"/>
          </a:xfrm>
          <a:prstGeom prst="roundRect">
            <a:avLst>
              <a:gd name="adj" fmla="val 41787"/>
            </a:avLst>
          </a:prstGeom>
          <a:solidFill>
            <a:srgbClr val="004D99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" name="Shape 286"/>
          <p:cNvSpPr/>
          <p:nvPr/>
        </p:nvSpPr>
        <p:spPr>
          <a:xfrm>
            <a:off x="407931" y="4743258"/>
            <a:ext cx="695917" cy="975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457200">
              <a:lnSpc>
                <a:spcPct val="80000"/>
              </a:lnSpc>
              <a:defRPr sz="18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675" dirty="0">
                <a:latin typeface="Arial" panose="020B0604020202020204" pitchFamily="34" charset="0"/>
                <a:cs typeface="Arial" panose="020B0604020202020204" pitchFamily="34" charset="0"/>
              </a:rPr>
              <a:t>Dados </a:t>
            </a:r>
            <a:r>
              <a:rPr sz="675" dirty="0" err="1">
                <a:latin typeface="Arial" panose="020B0604020202020204" pitchFamily="34" charset="0"/>
                <a:cs typeface="Arial" panose="020B0604020202020204" pitchFamily="34" charset="0"/>
              </a:rPr>
              <a:t>Cadastrais</a:t>
            </a:r>
            <a:endParaRPr sz="6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7" name="Shape 287"/>
          <p:cNvSpPr/>
          <p:nvPr/>
        </p:nvSpPr>
        <p:spPr>
          <a:xfrm>
            <a:off x="1254202" y="4913061"/>
            <a:ext cx="1849488" cy="190461"/>
          </a:xfrm>
          <a:prstGeom prst="roundRect">
            <a:avLst>
              <a:gd name="adj" fmla="val 44626"/>
            </a:avLst>
          </a:prstGeom>
          <a:solidFill>
            <a:srgbClr val="0B74BB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8" name="Shape 288"/>
          <p:cNvSpPr/>
          <p:nvPr/>
        </p:nvSpPr>
        <p:spPr>
          <a:xfrm>
            <a:off x="1304868" y="4961207"/>
            <a:ext cx="1569809" cy="1159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457200">
              <a:lnSpc>
                <a:spcPct val="80000"/>
              </a:lnSpc>
              <a:defRPr sz="22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825" dirty="0" err="1">
                <a:latin typeface="Arial" panose="020B0604020202020204" pitchFamily="34" charset="0"/>
                <a:cs typeface="Arial" panose="020B0604020202020204" pitchFamily="34" charset="0"/>
              </a:rPr>
              <a:t>Mais</a:t>
            </a:r>
            <a:r>
              <a:rPr sz="8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25" dirty="0" err="1">
                <a:latin typeface="Arial" panose="020B0604020202020204" pitchFamily="34" charset="0"/>
                <a:cs typeface="Arial" panose="020B0604020202020204" pitchFamily="34" charset="0"/>
              </a:rPr>
              <a:t>Anotações</a:t>
            </a:r>
            <a:endParaRPr sz="82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9" name="Shape 289"/>
          <p:cNvSpPr/>
          <p:nvPr/>
        </p:nvSpPr>
        <p:spPr>
          <a:xfrm>
            <a:off x="333415" y="4900144"/>
            <a:ext cx="818899" cy="233483"/>
          </a:xfrm>
          <a:prstGeom prst="roundRect">
            <a:avLst>
              <a:gd name="adj" fmla="val 29097"/>
            </a:avLst>
          </a:prstGeom>
          <a:solidFill>
            <a:srgbClr val="004D99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0" name="Shape 290"/>
          <p:cNvSpPr/>
          <p:nvPr/>
        </p:nvSpPr>
        <p:spPr>
          <a:xfrm>
            <a:off x="407931" y="4938063"/>
            <a:ext cx="695917" cy="1806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457200">
              <a:lnSpc>
                <a:spcPct val="80000"/>
              </a:lnSpc>
              <a:defRPr sz="18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675" dirty="0" err="1">
                <a:latin typeface="Arial" panose="020B0604020202020204" pitchFamily="34" charset="0"/>
                <a:cs typeface="Arial" panose="020B0604020202020204" pitchFamily="34" charset="0"/>
              </a:rPr>
              <a:t>Informação</a:t>
            </a:r>
            <a:r>
              <a:rPr sz="67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675" dirty="0" err="1">
                <a:latin typeface="Arial" panose="020B0604020202020204" pitchFamily="34" charset="0"/>
                <a:cs typeface="Arial" panose="020B0604020202020204" pitchFamily="34" charset="0"/>
              </a:rPr>
              <a:t>Restritiva</a:t>
            </a:r>
            <a:endParaRPr sz="6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1" name="Shape 291"/>
          <p:cNvSpPr/>
          <p:nvPr/>
        </p:nvSpPr>
        <p:spPr>
          <a:xfrm>
            <a:off x="3249151" y="917402"/>
            <a:ext cx="912978" cy="180975"/>
          </a:xfrm>
          <a:prstGeom prst="roundRect">
            <a:avLst>
              <a:gd name="adj" fmla="val 43339"/>
            </a:avLst>
          </a:prstGeom>
          <a:solidFill>
            <a:srgbClr val="004D99"/>
          </a:solidFill>
          <a:ln w="25400">
            <a:solidFill>
              <a:srgbClr val="FFFFFF"/>
            </a:solidFill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2" name="Shape 292"/>
          <p:cNvSpPr/>
          <p:nvPr/>
        </p:nvSpPr>
        <p:spPr>
          <a:xfrm>
            <a:off x="3403329" y="950448"/>
            <a:ext cx="576570" cy="1206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defTabSz="457200">
              <a:lnSpc>
                <a:spcPct val="80000"/>
              </a:lnSpc>
              <a:defRPr sz="23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863">
                <a:latin typeface="Arial" panose="020B0604020202020204" pitchFamily="34" charset="0"/>
                <a:cs typeface="Arial" panose="020B0604020202020204" pitchFamily="34" charset="0"/>
              </a:rPr>
              <a:t>PF   |   PJ</a:t>
            </a:r>
          </a:p>
        </p:txBody>
      </p:sp>
      <p:pic>
        <p:nvPicPr>
          <p:cNvPr id="381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111982" y="1175615"/>
            <a:ext cx="118320" cy="118320"/>
          </a:xfrm>
          <a:prstGeom prst="rect">
            <a:avLst/>
          </a:prstGeom>
          <a:ln w="12700">
            <a:miter lim="400000"/>
          </a:ln>
        </p:spPr>
      </p:pic>
      <p:sp>
        <p:nvSpPr>
          <p:cNvPr id="427" name="Shape 427"/>
          <p:cNvSpPr/>
          <p:nvPr/>
        </p:nvSpPr>
        <p:spPr>
          <a:xfrm>
            <a:off x="1254202" y="4342982"/>
            <a:ext cx="1849488" cy="266016"/>
          </a:xfrm>
          <a:prstGeom prst="roundRect">
            <a:avLst>
              <a:gd name="adj" fmla="val 31951"/>
            </a:avLst>
          </a:prstGeom>
          <a:solidFill>
            <a:srgbClr val="0B74BB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8" name="Shape 428"/>
          <p:cNvSpPr/>
          <p:nvPr/>
        </p:nvSpPr>
        <p:spPr>
          <a:xfrm>
            <a:off x="1304868" y="4380759"/>
            <a:ext cx="1569809" cy="2175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/>
          <a:p>
            <a:pPr algn="l" defTabSz="171450">
              <a:lnSpc>
                <a:spcPct val="80000"/>
              </a:lnSpc>
              <a:defRPr sz="22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pPr>
            <a:r>
              <a:rPr sz="825" dirty="0" err="1">
                <a:latin typeface="Arial" panose="020B0604020202020204" pitchFamily="34" charset="0"/>
                <a:cs typeface="Arial" panose="020B0604020202020204" pitchFamily="34" charset="0"/>
              </a:rPr>
              <a:t>Pontuação</a:t>
            </a:r>
            <a:r>
              <a:rPr sz="825" dirty="0"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sz="825" dirty="0" err="1">
                <a:latin typeface="Arial" panose="020B0604020202020204" pitchFamily="34" charset="0"/>
                <a:cs typeface="Arial" panose="020B0604020202020204" pitchFamily="34" charset="0"/>
              </a:rPr>
              <a:t>indica</a:t>
            </a:r>
            <a:r>
              <a:rPr lang="en-US" sz="8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825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sz="825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sz="825" dirty="0" err="1">
                <a:latin typeface="Arial" panose="020B0604020202020204" pitchFamily="34" charset="0"/>
                <a:cs typeface="Arial" panose="020B0604020202020204" pitchFamily="34" charset="0"/>
              </a:rPr>
              <a:t>probabilidade</a:t>
            </a:r>
            <a:r>
              <a:rPr sz="825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825" dirty="0" err="1">
                <a:latin typeface="Arial" panose="020B0604020202020204" pitchFamily="34" charset="0"/>
                <a:cs typeface="Arial" panose="020B0604020202020204" pitchFamily="34" charset="0"/>
              </a:rPr>
              <a:t>inadimplência</a:t>
            </a:r>
            <a:r>
              <a:rPr sz="8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29" name="Shape 429"/>
          <p:cNvSpPr/>
          <p:nvPr/>
        </p:nvSpPr>
        <p:spPr>
          <a:xfrm>
            <a:off x="1254202" y="4013827"/>
            <a:ext cx="1849488" cy="266016"/>
          </a:xfrm>
          <a:prstGeom prst="roundRect">
            <a:avLst>
              <a:gd name="adj" fmla="val 31951"/>
            </a:avLst>
          </a:prstGeom>
          <a:solidFill>
            <a:srgbClr val="0B74BB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0" name="Shape 430"/>
          <p:cNvSpPr/>
          <p:nvPr/>
        </p:nvSpPr>
        <p:spPr>
          <a:xfrm>
            <a:off x="1304868" y="4102835"/>
            <a:ext cx="1518191" cy="1159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457200">
              <a:lnSpc>
                <a:spcPct val="80000"/>
              </a:lnSpc>
              <a:defRPr sz="22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825" dirty="0" err="1">
                <a:latin typeface="Arial" panose="020B0604020202020204" pitchFamily="34" charset="0"/>
                <a:cs typeface="Arial" panose="020B0604020202020204" pitchFamily="34" charset="0"/>
              </a:rPr>
              <a:t>Consultas</a:t>
            </a:r>
            <a:r>
              <a:rPr sz="8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25" dirty="0" err="1"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  <a:r>
              <a:rPr sz="8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825" dirty="0" err="1">
                <a:latin typeface="Arial" panose="020B0604020202020204" pitchFamily="34" charset="0"/>
                <a:cs typeface="Arial" panose="020B0604020202020204" pitchFamily="34" charset="0"/>
              </a:rPr>
              <a:t>Serasa</a:t>
            </a:r>
            <a:r>
              <a:rPr sz="825" dirty="0">
                <a:latin typeface="Arial" panose="020B0604020202020204" pitchFamily="34" charset="0"/>
                <a:cs typeface="Arial" panose="020B0604020202020204" pitchFamily="34" charset="0"/>
              </a:rPr>
              <a:t> Experian</a:t>
            </a:r>
          </a:p>
        </p:txBody>
      </p:sp>
      <p:grpSp>
        <p:nvGrpSpPr>
          <p:cNvPr id="213" name="Group 242">
            <a:extLst>
              <a:ext uri="{FF2B5EF4-FFF2-40B4-BE49-F238E27FC236}">
                <a16:creationId xmlns:a16="http://schemas.microsoft.com/office/drawing/2014/main" id="{85D5B011-B7FB-C844-86AF-25B87A32A831}"/>
              </a:ext>
            </a:extLst>
          </p:cNvPr>
          <p:cNvGrpSpPr/>
          <p:nvPr/>
        </p:nvGrpSpPr>
        <p:grpSpPr>
          <a:xfrm>
            <a:off x="1254202" y="1803684"/>
            <a:ext cx="1992446" cy="190500"/>
            <a:chOff x="0" y="11575"/>
            <a:chExt cx="5313188" cy="508000"/>
          </a:xfrm>
        </p:grpSpPr>
        <p:sp>
          <p:nvSpPr>
            <p:cNvPr id="214" name="Shape 240">
              <a:extLst>
                <a:ext uri="{FF2B5EF4-FFF2-40B4-BE49-F238E27FC236}">
                  <a16:creationId xmlns:a16="http://schemas.microsoft.com/office/drawing/2014/main" id="{3163100E-6FCA-F344-9CF8-3B69162DCFEC}"/>
                </a:ext>
              </a:extLst>
            </p:cNvPr>
            <p:cNvSpPr/>
            <p:nvPr/>
          </p:nvSpPr>
          <p:spPr>
            <a:xfrm>
              <a:off x="0" y="11575"/>
              <a:ext cx="4931966" cy="508000"/>
            </a:xfrm>
            <a:prstGeom prst="roundRect">
              <a:avLst>
                <a:gd name="adj" fmla="val 44617"/>
              </a:avLst>
            </a:prstGeom>
            <a:solidFill>
              <a:srgbClr val="0B74BB"/>
            </a:solidFill>
            <a:ln w="1270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>
                <a:defRPr b="0"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45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" name="Shape 241">
              <a:extLst>
                <a:ext uri="{FF2B5EF4-FFF2-40B4-BE49-F238E27FC236}">
                  <a16:creationId xmlns:a16="http://schemas.microsoft.com/office/drawing/2014/main" id="{F50EE3AF-92C8-D648-B413-956AB29AF473}"/>
                </a:ext>
              </a:extLst>
            </p:cNvPr>
            <p:cNvSpPr/>
            <p:nvPr/>
          </p:nvSpPr>
          <p:spPr>
            <a:xfrm>
              <a:off x="122411" y="149316"/>
              <a:ext cx="5190777" cy="3093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7144" tIns="7144" rIns="7144" bIns="7144" numCol="1" anchor="t">
              <a:spAutoFit/>
            </a:bodyPr>
            <a:lstStyle>
              <a:lvl1pPr algn="l" defTabSz="457200">
                <a:lnSpc>
                  <a:spcPct val="80000"/>
                </a:lnSpc>
                <a:defRPr sz="2200" b="0">
                  <a:solidFill>
                    <a:srgbClr val="FFFFFF"/>
                  </a:solidFill>
                  <a:latin typeface="DIN Next LT Pro"/>
                  <a:ea typeface="DIN Next LT Pro"/>
                  <a:cs typeface="DIN Next LT Pro"/>
                  <a:sym typeface="DIN Next LT Pro"/>
                </a:defRPr>
              </a:lvl1pPr>
            </a:lstStyle>
            <a:p>
              <a:r>
                <a:rPr lang="en-US" sz="825" dirty="0">
                  <a:latin typeface="Arial" panose="020B0604020202020204" pitchFamily="34" charset="0"/>
                  <a:cs typeface="Arial" panose="020B0604020202020204" pitchFamily="34" charset="0"/>
                </a:rPr>
                <a:t>Quadro Social e Adm. </a:t>
              </a:r>
              <a:r>
                <a:rPr lang="en-US" sz="825" dirty="0" err="1">
                  <a:latin typeface="Arial" panose="020B0604020202020204" pitchFamily="34" charset="0"/>
                  <a:cs typeface="Arial" panose="020B0604020202020204" pitchFamily="34" charset="0"/>
                </a:rPr>
                <a:t>Mais</a:t>
              </a:r>
              <a:r>
                <a:rPr lang="en-US" sz="825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825" dirty="0" err="1">
                  <a:latin typeface="Arial" panose="020B0604020202020204" pitchFamily="34" charset="0"/>
                  <a:cs typeface="Arial" panose="020B0604020202020204" pitchFamily="34" charset="0"/>
                </a:rPr>
                <a:t>Completo</a:t>
              </a:r>
              <a:endParaRPr lang="en-US" sz="825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96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433122" y="1403793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297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810363" y="1403793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298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810363" y="1622285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299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433122" y="1175615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810363" y="1175615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303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433122" y="2731617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304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810363" y="2731257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324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99935" y="1403793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325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977175" y="1403793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326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99935" y="1175615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327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977175" y="1175615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330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99935" y="2731617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331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977175" y="2731257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354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959417" y="1403793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355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959417" y="1175615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358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959417" y="2736380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367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959417" y="1841841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378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111982" y="1403793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379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111982" y="1622285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383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111982" y="2055092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386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111982" y="2296974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464" name="pasted-image.pdf">
            <a:extLst>
              <a:ext uri="{FF2B5EF4-FFF2-40B4-BE49-F238E27FC236}">
                <a16:creationId xmlns:a16="http://schemas.microsoft.com/office/drawing/2014/main" id="{3FE2FD8A-DAC6-1343-B977-4B7A9DC958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977175" y="1620994"/>
            <a:ext cx="118320" cy="118320"/>
          </a:xfrm>
          <a:prstGeom prst="rect">
            <a:avLst/>
          </a:prstGeom>
          <a:ln w="12700">
            <a:miter lim="400000"/>
          </a:ln>
        </p:spPr>
      </p:pic>
      <p:sp>
        <p:nvSpPr>
          <p:cNvPr id="465" name="Shape 223">
            <a:extLst>
              <a:ext uri="{FF2B5EF4-FFF2-40B4-BE49-F238E27FC236}">
                <a16:creationId xmlns:a16="http://schemas.microsoft.com/office/drawing/2014/main" id="{047162F2-05E4-8543-970D-8FCDDEC3E2E8}"/>
              </a:ext>
            </a:extLst>
          </p:cNvPr>
          <p:cNvSpPr/>
          <p:nvPr/>
        </p:nvSpPr>
        <p:spPr>
          <a:xfrm>
            <a:off x="7888121" y="603331"/>
            <a:ext cx="897757" cy="487028"/>
          </a:xfrm>
          <a:prstGeom prst="roundRect">
            <a:avLst>
              <a:gd name="adj" fmla="val 18354"/>
            </a:avLst>
          </a:prstGeom>
          <a:solidFill>
            <a:srgbClr val="094F97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 anchor="ctr"/>
          <a:lstStyle>
            <a:lvl1pPr defTabSz="821530">
              <a:defRPr b="0">
                <a:solidFill>
                  <a:srgbClr val="094F97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 sz="450"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</a:p>
        </p:txBody>
      </p:sp>
      <p:sp>
        <p:nvSpPr>
          <p:cNvPr id="466" name="Shape 224">
            <a:extLst>
              <a:ext uri="{FF2B5EF4-FFF2-40B4-BE49-F238E27FC236}">
                <a16:creationId xmlns:a16="http://schemas.microsoft.com/office/drawing/2014/main" id="{48DF0A36-54A0-7647-8799-0B9D213D5387}"/>
              </a:ext>
            </a:extLst>
          </p:cNvPr>
          <p:cNvSpPr/>
          <p:nvPr/>
        </p:nvSpPr>
        <p:spPr>
          <a:xfrm>
            <a:off x="7880511" y="917402"/>
            <a:ext cx="912978" cy="180975"/>
          </a:xfrm>
          <a:prstGeom prst="roundRect">
            <a:avLst>
              <a:gd name="adj" fmla="val 43339"/>
            </a:avLst>
          </a:prstGeom>
          <a:solidFill>
            <a:srgbClr val="004D99"/>
          </a:solidFill>
          <a:ln w="25400">
            <a:solidFill>
              <a:srgbClr val="FFFFFF"/>
            </a:solidFill>
          </a:ln>
        </p:spPr>
        <p:txBody>
          <a:bodyPr lIns="26789" tIns="26789" rIns="26789" bIns="26789" anchor="ctr"/>
          <a:lstStyle/>
          <a:p>
            <a:pPr>
              <a:defRPr b="0">
                <a:latin typeface="+mn-lt"/>
                <a:ea typeface="+mn-ea"/>
                <a:cs typeface="+mn-cs"/>
                <a:sym typeface="Helvetica Neue Medium"/>
              </a:defRPr>
            </a:pPr>
            <a:endParaRPr sz="4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7" name="Shape 225">
            <a:extLst>
              <a:ext uri="{FF2B5EF4-FFF2-40B4-BE49-F238E27FC236}">
                <a16:creationId xmlns:a16="http://schemas.microsoft.com/office/drawing/2014/main" id="{DFA550CD-F338-D749-B79E-8E0C331807CE}"/>
              </a:ext>
            </a:extLst>
          </p:cNvPr>
          <p:cNvSpPr/>
          <p:nvPr/>
        </p:nvSpPr>
        <p:spPr>
          <a:xfrm>
            <a:off x="8034689" y="950448"/>
            <a:ext cx="576570" cy="1206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defTabSz="457200">
              <a:lnSpc>
                <a:spcPct val="80000"/>
              </a:lnSpc>
              <a:defRPr sz="23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863" dirty="0">
                <a:latin typeface="Arial" panose="020B0604020202020204" pitchFamily="34" charset="0"/>
                <a:cs typeface="Arial" panose="020B0604020202020204" pitchFamily="34" charset="0"/>
              </a:rPr>
              <a:t>PJ</a:t>
            </a:r>
          </a:p>
        </p:txBody>
      </p:sp>
      <p:sp>
        <p:nvSpPr>
          <p:cNvPr id="468" name="Shape 273">
            <a:extLst>
              <a:ext uri="{FF2B5EF4-FFF2-40B4-BE49-F238E27FC236}">
                <a16:creationId xmlns:a16="http://schemas.microsoft.com/office/drawing/2014/main" id="{76D36E14-6785-C641-BFC3-074CBBDA939E}"/>
              </a:ext>
            </a:extLst>
          </p:cNvPr>
          <p:cNvSpPr/>
          <p:nvPr/>
        </p:nvSpPr>
        <p:spPr>
          <a:xfrm>
            <a:off x="7951197" y="729394"/>
            <a:ext cx="695917" cy="1022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/>
          <a:p>
            <a:pPr algn="l" defTabSz="171450">
              <a:lnSpc>
                <a:spcPct val="80000"/>
              </a:lnSpc>
              <a:defRPr sz="1900" b="0">
                <a:solidFill>
                  <a:srgbClr val="FFFFFF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pPr>
            <a:r>
              <a:rPr lang="en-US" sz="713" dirty="0" err="1">
                <a:latin typeface="Arial" panose="020B0604020202020204" pitchFamily="34" charset="0"/>
                <a:cs typeface="Arial" panose="020B0604020202020204" pitchFamily="34" charset="0"/>
              </a:rPr>
              <a:t>Relato</a:t>
            </a:r>
            <a:r>
              <a:rPr lang="en-US" sz="713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713" dirty="0" err="1">
                <a:latin typeface="Arial" panose="020B0604020202020204" pitchFamily="34" charset="0"/>
                <a:cs typeface="Arial" panose="020B0604020202020204" pitchFamily="34" charset="0"/>
              </a:rPr>
              <a:t>Mais</a:t>
            </a:r>
            <a:endParaRPr sz="71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71" name="pasted-image.pdf">
            <a:extLst>
              <a:ext uri="{FF2B5EF4-FFF2-40B4-BE49-F238E27FC236}">
                <a16:creationId xmlns:a16="http://schemas.microsoft.com/office/drawing/2014/main" id="{C9DE1AC4-C990-E749-8E81-B64F11A4D8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258733" y="1175615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480" name="pasted-image.pdf">
            <a:extLst>
              <a:ext uri="{FF2B5EF4-FFF2-40B4-BE49-F238E27FC236}">
                <a16:creationId xmlns:a16="http://schemas.microsoft.com/office/drawing/2014/main" id="{F14C1C1D-2739-F24A-8659-5A96BBC742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258733" y="1403793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481" name="pasted-image.pdf">
            <a:extLst>
              <a:ext uri="{FF2B5EF4-FFF2-40B4-BE49-F238E27FC236}">
                <a16:creationId xmlns:a16="http://schemas.microsoft.com/office/drawing/2014/main" id="{23706614-A3DD-6A45-87C8-27B60A698C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258733" y="1837056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482" name="pasted-image.pdf">
            <a:extLst>
              <a:ext uri="{FF2B5EF4-FFF2-40B4-BE49-F238E27FC236}">
                <a16:creationId xmlns:a16="http://schemas.microsoft.com/office/drawing/2014/main" id="{7E536AAB-A601-AA45-9775-A0D5BD9162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263496" y="2056678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483" name="pasted-image.pdf">
            <a:extLst>
              <a:ext uri="{FF2B5EF4-FFF2-40B4-BE49-F238E27FC236}">
                <a16:creationId xmlns:a16="http://schemas.microsoft.com/office/drawing/2014/main" id="{FF37879D-5BC2-D44C-B0AE-192F461B02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263496" y="2289035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492" name="pasted-image.pdf">
            <a:extLst>
              <a:ext uri="{FF2B5EF4-FFF2-40B4-BE49-F238E27FC236}">
                <a16:creationId xmlns:a16="http://schemas.microsoft.com/office/drawing/2014/main" id="{5AE05223-6967-4D41-8B28-9BED3927F9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433122" y="2507780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493" name="pasted-image.pdf">
            <a:extLst>
              <a:ext uri="{FF2B5EF4-FFF2-40B4-BE49-F238E27FC236}">
                <a16:creationId xmlns:a16="http://schemas.microsoft.com/office/drawing/2014/main" id="{AA01B3D0-2BFC-E448-B4AF-67C7EFD0CA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99935" y="2507780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494" name="pasted-image.pdf">
            <a:extLst>
              <a:ext uri="{FF2B5EF4-FFF2-40B4-BE49-F238E27FC236}">
                <a16:creationId xmlns:a16="http://schemas.microsoft.com/office/drawing/2014/main" id="{FEAE1271-B31A-7747-8586-FB8B6CE03D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959417" y="2507780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496" name="pasted-image.pdf">
            <a:extLst>
              <a:ext uri="{FF2B5EF4-FFF2-40B4-BE49-F238E27FC236}">
                <a16:creationId xmlns:a16="http://schemas.microsoft.com/office/drawing/2014/main" id="{9F408EF7-C7E3-0541-BCEE-1639B2CEBA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111982" y="2729671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497" name="pasted-image.pdf">
            <a:extLst>
              <a:ext uri="{FF2B5EF4-FFF2-40B4-BE49-F238E27FC236}">
                <a16:creationId xmlns:a16="http://schemas.microsoft.com/office/drawing/2014/main" id="{81C5595A-4C9C-0945-B3FF-CA75CFF505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263496" y="2736020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498" name="pasted-image.pdf">
            <a:extLst>
              <a:ext uri="{FF2B5EF4-FFF2-40B4-BE49-F238E27FC236}">
                <a16:creationId xmlns:a16="http://schemas.microsoft.com/office/drawing/2014/main" id="{50309F05-9322-334F-B32E-88A51DB392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433122" y="2946042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499" name="pasted-image.pdf">
            <a:extLst>
              <a:ext uri="{FF2B5EF4-FFF2-40B4-BE49-F238E27FC236}">
                <a16:creationId xmlns:a16="http://schemas.microsoft.com/office/drawing/2014/main" id="{2A849C51-5E3F-E04C-8E2D-99531088C5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810363" y="2945681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00" name="pasted-image.pdf">
            <a:extLst>
              <a:ext uri="{FF2B5EF4-FFF2-40B4-BE49-F238E27FC236}">
                <a16:creationId xmlns:a16="http://schemas.microsoft.com/office/drawing/2014/main" id="{CCC63C8D-D569-7D4A-9D21-A84F59A195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99935" y="2946042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01" name="pasted-image.pdf">
            <a:extLst>
              <a:ext uri="{FF2B5EF4-FFF2-40B4-BE49-F238E27FC236}">
                <a16:creationId xmlns:a16="http://schemas.microsoft.com/office/drawing/2014/main" id="{CE139D7C-A2A4-DC44-8A19-F31AAC69DC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977175" y="2945681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02" name="pasted-image.pdf">
            <a:extLst>
              <a:ext uri="{FF2B5EF4-FFF2-40B4-BE49-F238E27FC236}">
                <a16:creationId xmlns:a16="http://schemas.microsoft.com/office/drawing/2014/main" id="{D63DCF24-0124-9C4A-B7E6-1A8AA77BF4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959417" y="2946817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03" name="pasted-image.pdf">
            <a:extLst>
              <a:ext uri="{FF2B5EF4-FFF2-40B4-BE49-F238E27FC236}">
                <a16:creationId xmlns:a16="http://schemas.microsoft.com/office/drawing/2014/main" id="{5E0C6E07-5F0E-144E-9F5F-22FE23F002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111982" y="2948082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04" name="pasted-image.pdf">
            <a:extLst>
              <a:ext uri="{FF2B5EF4-FFF2-40B4-BE49-F238E27FC236}">
                <a16:creationId xmlns:a16="http://schemas.microsoft.com/office/drawing/2014/main" id="{C6536D21-0097-9B41-A9CF-81FF0C7B13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263496" y="2946456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05" name="pasted-image.pdf">
            <a:extLst>
              <a:ext uri="{FF2B5EF4-FFF2-40B4-BE49-F238E27FC236}">
                <a16:creationId xmlns:a16="http://schemas.microsoft.com/office/drawing/2014/main" id="{3AEBF76A-1511-D543-8F9E-758DC9B3AC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433122" y="3174198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06" name="pasted-image.pdf">
            <a:extLst>
              <a:ext uri="{FF2B5EF4-FFF2-40B4-BE49-F238E27FC236}">
                <a16:creationId xmlns:a16="http://schemas.microsoft.com/office/drawing/2014/main" id="{3C201B3F-E779-1C48-9269-206163E2B1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810363" y="3173837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07" name="pasted-image.pdf">
            <a:extLst>
              <a:ext uri="{FF2B5EF4-FFF2-40B4-BE49-F238E27FC236}">
                <a16:creationId xmlns:a16="http://schemas.microsoft.com/office/drawing/2014/main" id="{3179C0F6-8E42-6B41-8141-7571118437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99935" y="3174198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08" name="pasted-image.pdf">
            <a:extLst>
              <a:ext uri="{FF2B5EF4-FFF2-40B4-BE49-F238E27FC236}">
                <a16:creationId xmlns:a16="http://schemas.microsoft.com/office/drawing/2014/main" id="{CED50A0E-02E9-4E42-8F9C-643F6E9B26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977175" y="3173837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09" name="pasted-image.pdf">
            <a:extLst>
              <a:ext uri="{FF2B5EF4-FFF2-40B4-BE49-F238E27FC236}">
                <a16:creationId xmlns:a16="http://schemas.microsoft.com/office/drawing/2014/main" id="{C4FD5FA0-FFA7-0D4F-BD0E-62870C8278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959417" y="3178960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10" name="pasted-image.pdf">
            <a:extLst>
              <a:ext uri="{FF2B5EF4-FFF2-40B4-BE49-F238E27FC236}">
                <a16:creationId xmlns:a16="http://schemas.microsoft.com/office/drawing/2014/main" id="{A735F694-512D-D245-87C9-E4231A16C3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111982" y="3172251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11" name="pasted-image.pdf">
            <a:extLst>
              <a:ext uri="{FF2B5EF4-FFF2-40B4-BE49-F238E27FC236}">
                <a16:creationId xmlns:a16="http://schemas.microsoft.com/office/drawing/2014/main" id="{FC2F10DB-0068-374E-A8BB-F44064B715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263496" y="3178600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14" name="pasted-image.pdf">
            <a:extLst>
              <a:ext uri="{FF2B5EF4-FFF2-40B4-BE49-F238E27FC236}">
                <a16:creationId xmlns:a16="http://schemas.microsoft.com/office/drawing/2014/main" id="{7ED1FB8B-E23F-3342-A1C0-C76E80562D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99935" y="3388622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15" name="pasted-image.pdf">
            <a:extLst>
              <a:ext uri="{FF2B5EF4-FFF2-40B4-BE49-F238E27FC236}">
                <a16:creationId xmlns:a16="http://schemas.microsoft.com/office/drawing/2014/main" id="{7E022627-665B-1244-A54D-F38F16093B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977175" y="3388262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16" name="pasted-image.pdf">
            <a:extLst>
              <a:ext uri="{FF2B5EF4-FFF2-40B4-BE49-F238E27FC236}">
                <a16:creationId xmlns:a16="http://schemas.microsoft.com/office/drawing/2014/main" id="{F2D1E1E3-EE0D-B745-BCA9-293560040D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959417" y="3389397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17" name="pasted-image.pdf">
            <a:extLst>
              <a:ext uri="{FF2B5EF4-FFF2-40B4-BE49-F238E27FC236}">
                <a16:creationId xmlns:a16="http://schemas.microsoft.com/office/drawing/2014/main" id="{F6F12B08-7EE2-EF49-B012-C99A916746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111982" y="3390663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18" name="pasted-image.pdf">
            <a:extLst>
              <a:ext uri="{FF2B5EF4-FFF2-40B4-BE49-F238E27FC236}">
                <a16:creationId xmlns:a16="http://schemas.microsoft.com/office/drawing/2014/main" id="{F9F9BCF9-401B-A14B-A900-23FFBF189E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263496" y="3389037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21" name="pasted-image.pdf">
            <a:extLst>
              <a:ext uri="{FF2B5EF4-FFF2-40B4-BE49-F238E27FC236}">
                <a16:creationId xmlns:a16="http://schemas.microsoft.com/office/drawing/2014/main" id="{3E857381-06D1-E740-8B0B-B55B208F1F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99935" y="3616778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22" name="pasted-image.pdf">
            <a:extLst>
              <a:ext uri="{FF2B5EF4-FFF2-40B4-BE49-F238E27FC236}">
                <a16:creationId xmlns:a16="http://schemas.microsoft.com/office/drawing/2014/main" id="{D93FB86E-4C77-AA45-B87D-571EFE65DA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977175" y="3616418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23" name="pasted-image.pdf">
            <a:extLst>
              <a:ext uri="{FF2B5EF4-FFF2-40B4-BE49-F238E27FC236}">
                <a16:creationId xmlns:a16="http://schemas.microsoft.com/office/drawing/2014/main" id="{9DBC925F-3B22-AA48-8C48-F9784A7786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959417" y="3621541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24" name="pasted-image.pdf">
            <a:extLst>
              <a:ext uri="{FF2B5EF4-FFF2-40B4-BE49-F238E27FC236}">
                <a16:creationId xmlns:a16="http://schemas.microsoft.com/office/drawing/2014/main" id="{9C3E0CB2-8C36-C74E-9A4C-15A6841EC1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111982" y="3614832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25" name="pasted-image.pdf">
            <a:extLst>
              <a:ext uri="{FF2B5EF4-FFF2-40B4-BE49-F238E27FC236}">
                <a16:creationId xmlns:a16="http://schemas.microsoft.com/office/drawing/2014/main" id="{7BF17B35-DE11-F545-8E07-74C9A5EFC5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263496" y="3621180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28" name="pasted-image.pdf">
            <a:extLst>
              <a:ext uri="{FF2B5EF4-FFF2-40B4-BE49-F238E27FC236}">
                <a16:creationId xmlns:a16="http://schemas.microsoft.com/office/drawing/2014/main" id="{33793A36-D4D2-654F-918E-B3529279CB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99935" y="3831203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29" name="pasted-image.pdf">
            <a:extLst>
              <a:ext uri="{FF2B5EF4-FFF2-40B4-BE49-F238E27FC236}">
                <a16:creationId xmlns:a16="http://schemas.microsoft.com/office/drawing/2014/main" id="{3AD01A6D-FB5C-A94E-99D8-D5353A0D06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977175" y="3830842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30" name="pasted-image.pdf">
            <a:extLst>
              <a:ext uri="{FF2B5EF4-FFF2-40B4-BE49-F238E27FC236}">
                <a16:creationId xmlns:a16="http://schemas.microsoft.com/office/drawing/2014/main" id="{942B13EA-7B62-9046-B286-092918361E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959417" y="3831978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31" name="pasted-image.pdf">
            <a:extLst>
              <a:ext uri="{FF2B5EF4-FFF2-40B4-BE49-F238E27FC236}">
                <a16:creationId xmlns:a16="http://schemas.microsoft.com/office/drawing/2014/main" id="{B2AD0256-4B98-E14F-A8DF-A7BFF360B7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111982" y="3833243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32" name="pasted-image.pdf">
            <a:extLst>
              <a:ext uri="{FF2B5EF4-FFF2-40B4-BE49-F238E27FC236}">
                <a16:creationId xmlns:a16="http://schemas.microsoft.com/office/drawing/2014/main" id="{8F24E05B-D852-244D-A387-1D094735A9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263496" y="3831617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33" name="pasted-image.pdf">
            <a:extLst>
              <a:ext uri="{FF2B5EF4-FFF2-40B4-BE49-F238E27FC236}">
                <a16:creationId xmlns:a16="http://schemas.microsoft.com/office/drawing/2014/main" id="{BF30D7DD-D332-0D43-9163-FCF3BC03A3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433122" y="4107053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34" name="pasted-image.pdf">
            <a:extLst>
              <a:ext uri="{FF2B5EF4-FFF2-40B4-BE49-F238E27FC236}">
                <a16:creationId xmlns:a16="http://schemas.microsoft.com/office/drawing/2014/main" id="{CEE94448-F1E7-B946-8515-94D65EDA18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810363" y="4106693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37" name="pasted-image.pdf">
            <a:extLst>
              <a:ext uri="{FF2B5EF4-FFF2-40B4-BE49-F238E27FC236}">
                <a16:creationId xmlns:a16="http://schemas.microsoft.com/office/drawing/2014/main" id="{C080D6BD-CFA0-A641-92D8-B74E92459A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959417" y="4111815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38" name="pasted-image.pdf">
            <a:extLst>
              <a:ext uri="{FF2B5EF4-FFF2-40B4-BE49-F238E27FC236}">
                <a16:creationId xmlns:a16="http://schemas.microsoft.com/office/drawing/2014/main" id="{70F13490-1E64-D94A-BF75-30766889AF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111982" y="4105106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39" name="pasted-image.pdf">
            <a:extLst>
              <a:ext uri="{FF2B5EF4-FFF2-40B4-BE49-F238E27FC236}">
                <a16:creationId xmlns:a16="http://schemas.microsoft.com/office/drawing/2014/main" id="{15703D9E-2C85-6848-A8E9-6DB6EAFD69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263496" y="4111455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42" name="pasted-image.pdf">
            <a:extLst>
              <a:ext uri="{FF2B5EF4-FFF2-40B4-BE49-F238E27FC236}">
                <a16:creationId xmlns:a16="http://schemas.microsoft.com/office/drawing/2014/main" id="{3195BDE5-07CB-244B-829B-E0ED20E01A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99935" y="4421310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43" name="pasted-image.pdf">
            <a:extLst>
              <a:ext uri="{FF2B5EF4-FFF2-40B4-BE49-F238E27FC236}">
                <a16:creationId xmlns:a16="http://schemas.microsoft.com/office/drawing/2014/main" id="{B2F9A0BE-AAFA-BD4E-8B81-C0F249241B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977175" y="4420949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44" name="pasted-image.pdf">
            <a:extLst>
              <a:ext uri="{FF2B5EF4-FFF2-40B4-BE49-F238E27FC236}">
                <a16:creationId xmlns:a16="http://schemas.microsoft.com/office/drawing/2014/main" id="{25E6062B-91AB-664F-A2F7-173A3B7EEB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959417" y="4422085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45" name="pasted-image.pdf">
            <a:extLst>
              <a:ext uri="{FF2B5EF4-FFF2-40B4-BE49-F238E27FC236}">
                <a16:creationId xmlns:a16="http://schemas.microsoft.com/office/drawing/2014/main" id="{3ECB1A84-858C-5F43-B05B-A7E7DF7DCB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111982" y="4423350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46" name="pasted-image.pdf">
            <a:extLst>
              <a:ext uri="{FF2B5EF4-FFF2-40B4-BE49-F238E27FC236}">
                <a16:creationId xmlns:a16="http://schemas.microsoft.com/office/drawing/2014/main" id="{27929D74-1FCB-5741-A067-8DFBDDB3EE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263496" y="4421724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51" name="pasted-image.pdf">
            <a:extLst>
              <a:ext uri="{FF2B5EF4-FFF2-40B4-BE49-F238E27FC236}">
                <a16:creationId xmlns:a16="http://schemas.microsoft.com/office/drawing/2014/main" id="{7AD537C0-AE41-BC48-8868-92A742B78D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959417" y="4737960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52" name="pasted-image.pdf">
            <a:extLst>
              <a:ext uri="{FF2B5EF4-FFF2-40B4-BE49-F238E27FC236}">
                <a16:creationId xmlns:a16="http://schemas.microsoft.com/office/drawing/2014/main" id="{BDAC9CB5-15ED-D748-AB32-BDE1708CA9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111982" y="4731251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53" name="pasted-image.pdf">
            <a:extLst>
              <a:ext uri="{FF2B5EF4-FFF2-40B4-BE49-F238E27FC236}">
                <a16:creationId xmlns:a16="http://schemas.microsoft.com/office/drawing/2014/main" id="{7002F3B1-4F18-FC4B-AAB3-6CDCA1576A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263496" y="4737599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58" name="pasted-image.pdf">
            <a:extLst>
              <a:ext uri="{FF2B5EF4-FFF2-40B4-BE49-F238E27FC236}">
                <a16:creationId xmlns:a16="http://schemas.microsoft.com/office/drawing/2014/main" id="{6BD39FC5-085F-1A46-AAAC-C660B16C1B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959417" y="4948397"/>
            <a:ext cx="118320" cy="118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61" name="pasted-image.pdf">
            <a:extLst>
              <a:ext uri="{FF2B5EF4-FFF2-40B4-BE49-F238E27FC236}">
                <a16:creationId xmlns:a16="http://schemas.microsoft.com/office/drawing/2014/main" id="{6361585A-5E2D-BA48-905F-A14A609983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959417" y="2282073"/>
            <a:ext cx="118320" cy="118320"/>
          </a:xfrm>
          <a:prstGeom prst="rect">
            <a:avLst/>
          </a:prstGeom>
          <a:ln w="12700">
            <a:miter lim="400000"/>
          </a:ln>
        </p:spPr>
      </p:pic>
      <p:sp>
        <p:nvSpPr>
          <p:cNvPr id="316" name="Shape 316"/>
          <p:cNvSpPr/>
          <p:nvPr/>
        </p:nvSpPr>
        <p:spPr>
          <a:xfrm flipV="1">
            <a:off x="3667454" y="1133984"/>
            <a:ext cx="0" cy="3932732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9" name="Shape 349"/>
          <p:cNvSpPr/>
          <p:nvPr/>
        </p:nvSpPr>
        <p:spPr>
          <a:xfrm flipV="1">
            <a:off x="4834266" y="1133984"/>
            <a:ext cx="0" cy="3955878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26789" tIns="26789" rIns="26789" bIns="26789" anchor="ctr"/>
          <a:lstStyle/>
          <a:p>
            <a:pPr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25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5" name="pasted-image.pdf">
            <a:extLst>
              <a:ext uri="{FF2B5EF4-FFF2-40B4-BE49-F238E27FC236}">
                <a16:creationId xmlns:a16="http://schemas.microsoft.com/office/drawing/2014/main" id="{FF37879D-5BC2-D44C-B0AE-192F461B02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256352" y="2506919"/>
            <a:ext cx="118320" cy="11832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Shape 432"/>
          <p:cNvSpPr/>
          <p:nvPr/>
        </p:nvSpPr>
        <p:spPr>
          <a:xfrm>
            <a:off x="430182" y="1025613"/>
            <a:ext cx="8094386" cy="1168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/>
          <a:p>
            <a:pPr algn="l" defTabSz="171450">
              <a:defRPr sz="4000" b="0">
                <a:solidFill>
                  <a:srgbClr val="424242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pP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Crednet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uma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solução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Serasa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Experian para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análise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crédito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indica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se o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documento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consultado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possui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alguma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dívida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registrada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nas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principais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formas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negativação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" b="0" dirty="0" err="1">
                <a:latin typeface="Arial" panose="020B0604020202020204" pitchFamily="34" charset="0"/>
                <a:cs typeface="Arial" panose="020B0604020202020204" pitchFamily="34" charset="0"/>
                <a:sym typeface="DIN Next LT Pro Light"/>
              </a:rPr>
              <a:t>Pefin</a:t>
            </a:r>
            <a:r>
              <a:rPr lang="en-US" sz="1500" b="0" dirty="0">
                <a:latin typeface="Arial" panose="020B0604020202020204" pitchFamily="34" charset="0"/>
                <a:cs typeface="Arial" panose="020B0604020202020204" pitchFamily="34" charset="0"/>
                <a:sym typeface="DIN Next LT Pro Light"/>
              </a:rPr>
              <a:t> e </a:t>
            </a:r>
            <a:r>
              <a:rPr lang="en-US" sz="1500" b="0" dirty="0" err="1">
                <a:latin typeface="Arial" panose="020B0604020202020204" pitchFamily="34" charset="0"/>
                <a:cs typeface="Arial" panose="020B0604020202020204" pitchFamily="34" charset="0"/>
                <a:sym typeface="DIN Next LT Pro Light"/>
              </a:rPr>
              <a:t>Refin</a:t>
            </a:r>
            <a:r>
              <a:rPr lang="en-US" sz="1500" b="0" dirty="0">
                <a:latin typeface="Arial" panose="020B0604020202020204" pitchFamily="34" charset="0"/>
                <a:cs typeface="Arial" panose="020B0604020202020204" pitchFamily="34" charset="0"/>
                <a:sym typeface="DIN Next LT Pro Light"/>
              </a:rPr>
              <a:t> (</a:t>
            </a:r>
            <a:r>
              <a:rPr lang="en-US" sz="1500" b="0" dirty="0" err="1">
                <a:latin typeface="Arial" panose="020B0604020202020204" pitchFamily="34" charset="0"/>
                <a:cs typeface="Arial" panose="020B0604020202020204" pitchFamily="34" charset="0"/>
                <a:sym typeface="DIN Next LT Pro Light"/>
              </a:rPr>
              <a:t>Negativação</a:t>
            </a:r>
            <a:r>
              <a:rPr lang="en-US" sz="1500" b="0" dirty="0">
                <a:latin typeface="Arial" panose="020B0604020202020204" pitchFamily="34" charset="0"/>
                <a:cs typeface="Arial" panose="020B0604020202020204" pitchFamily="34" charset="0"/>
                <a:sym typeface="DIN Next LT Pro Light"/>
              </a:rPr>
              <a:t> </a:t>
            </a:r>
            <a:r>
              <a:rPr lang="en-US" sz="1500" b="0" dirty="0" err="1">
                <a:latin typeface="Arial" panose="020B0604020202020204" pitchFamily="34" charset="0"/>
                <a:cs typeface="Arial" panose="020B0604020202020204" pitchFamily="34" charset="0"/>
                <a:sym typeface="DIN Next LT Pro Light"/>
              </a:rPr>
              <a:t>Serasa</a:t>
            </a:r>
            <a:r>
              <a:rPr lang="en-US" sz="1500" b="0" dirty="0">
                <a:latin typeface="Arial" panose="020B0604020202020204" pitchFamily="34" charset="0"/>
                <a:cs typeface="Arial" panose="020B0604020202020204" pitchFamily="34" charset="0"/>
                <a:sym typeface="DIN Next LT Pro Light"/>
              </a:rPr>
              <a:t> Experian)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protesto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estadual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cheques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sem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fundos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Também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permite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consulta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uma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folha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cheque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verificar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se o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número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cheque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está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sustado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bloqueado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e se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consta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roubo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extravio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talão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cheques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42" name="Shape 442"/>
          <p:cNvSpPr/>
          <p:nvPr/>
        </p:nvSpPr>
        <p:spPr>
          <a:xfrm>
            <a:off x="429389" y="4874889"/>
            <a:ext cx="3065450" cy="1529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1530325">
              <a:defRPr sz="2400" b="0">
                <a:solidFill>
                  <a:srgbClr val="08478D"/>
                </a:solidFill>
                <a:uFill>
                  <a:solidFill>
                    <a:srgbClr val="232323"/>
                  </a:solidFill>
                </a:u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sz="900">
                <a:latin typeface="Arial" panose="020B0604020202020204" pitchFamily="34" charset="0"/>
                <a:cs typeface="Arial" panose="020B0604020202020204" pitchFamily="34" charset="0"/>
              </a:rPr>
              <a:t>Análise/Consulta</a:t>
            </a:r>
          </a:p>
        </p:txBody>
      </p:sp>
      <p:sp>
        <p:nvSpPr>
          <p:cNvPr id="443" name="Shape 443"/>
          <p:cNvSpPr/>
          <p:nvPr/>
        </p:nvSpPr>
        <p:spPr>
          <a:xfrm>
            <a:off x="1008074" y="3041805"/>
            <a:ext cx="6068865" cy="2695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 anchor="ctr">
            <a:spAutoFit/>
          </a:bodyPr>
          <a:lstStyle/>
          <a:p>
            <a:pPr algn="l"/>
            <a:r>
              <a:rPr lang="en-US" sz="1400" b="0" dirty="0" err="1">
                <a:solidFill>
                  <a:srgbClr val="4D4D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Proteção</a:t>
            </a:r>
            <a:r>
              <a:rPr lang="en-US" sz="1400" b="0" dirty="0">
                <a:solidFill>
                  <a:srgbClr val="4D4D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contra </a:t>
            </a:r>
            <a:r>
              <a:rPr lang="en-US" sz="1400" b="0" dirty="0" err="1">
                <a:solidFill>
                  <a:srgbClr val="4D4D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problemas</a:t>
            </a:r>
            <a:r>
              <a:rPr lang="en-US" sz="1400" b="0" dirty="0">
                <a:solidFill>
                  <a:srgbClr val="4D4D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com </a:t>
            </a:r>
            <a:r>
              <a:rPr lang="en-US" sz="1400" b="0" dirty="0" err="1">
                <a:solidFill>
                  <a:srgbClr val="4D4D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cheque</a:t>
            </a:r>
            <a:endParaRPr lang="en-US" sz="1400" b="0" dirty="0">
              <a:solidFill>
                <a:srgbClr val="4D4D4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4" name="Shape 444"/>
          <p:cNvSpPr/>
          <p:nvPr/>
        </p:nvSpPr>
        <p:spPr>
          <a:xfrm>
            <a:off x="1008074" y="3502948"/>
            <a:ext cx="7413899" cy="484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 anchor="ctr">
            <a:spAutoFit/>
          </a:bodyPr>
          <a:lstStyle>
            <a:lvl1pPr algn="l" defTabSz="457200">
              <a:defRPr sz="4000" b="0">
                <a:solidFill>
                  <a:srgbClr val="424242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lang="en-US" sz="1400" dirty="0">
                <a:solidFill>
                  <a:srgbClr val="4D4D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Ideal para </a:t>
            </a:r>
            <a:r>
              <a:rPr lang="en-US" sz="1400" dirty="0" err="1">
                <a:solidFill>
                  <a:srgbClr val="4D4D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avaliação</a:t>
            </a:r>
            <a:r>
              <a:rPr lang="en-US" sz="1400" dirty="0">
                <a:solidFill>
                  <a:srgbClr val="4D4D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400" dirty="0" err="1">
                <a:solidFill>
                  <a:srgbClr val="4D4D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empresas</a:t>
            </a:r>
            <a:r>
              <a:rPr lang="en-US" sz="1400" dirty="0">
                <a:solidFill>
                  <a:srgbClr val="4D4D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n-US" sz="1400" dirty="0" err="1">
                <a:solidFill>
                  <a:srgbClr val="4D4D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possuem</a:t>
            </a:r>
            <a:r>
              <a:rPr lang="en-US" sz="1400" dirty="0">
                <a:solidFill>
                  <a:srgbClr val="4D4D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4D4D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atuação</a:t>
            </a:r>
            <a:r>
              <a:rPr lang="en-US" sz="1400" dirty="0">
                <a:solidFill>
                  <a:srgbClr val="4D4D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sz="1400" dirty="0">
                <a:solidFill>
                  <a:srgbClr val="4D4D4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dirty="0">
                <a:solidFill>
                  <a:srgbClr val="4D4D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</a:t>
            </a:r>
            <a:r>
              <a:rPr lang="en-US" sz="1400" dirty="0" err="1">
                <a:solidFill>
                  <a:srgbClr val="4D4D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relacionamento</a:t>
            </a:r>
            <a:r>
              <a:rPr lang="en-US" sz="1400" dirty="0">
                <a:solidFill>
                  <a:srgbClr val="4D4D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4D4D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1400" dirty="0">
                <a:solidFill>
                  <a:srgbClr val="4D4D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4D4D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âmbito</a:t>
            </a:r>
            <a:r>
              <a:rPr lang="en-US" sz="1400" dirty="0">
                <a:solidFill>
                  <a:srgbClr val="4D4D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4D4D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estadual</a:t>
            </a:r>
            <a:endParaRPr lang="en-US" sz="1400" dirty="0">
              <a:solidFill>
                <a:srgbClr val="4D4D4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5" name="Shape 445"/>
          <p:cNvSpPr/>
          <p:nvPr/>
        </p:nvSpPr>
        <p:spPr>
          <a:xfrm>
            <a:off x="1008074" y="4093789"/>
            <a:ext cx="7413899" cy="2695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 anchor="ctr">
            <a:spAutoFit/>
          </a:bodyPr>
          <a:lstStyle>
            <a:lvl1pPr algn="l" defTabSz="457200">
              <a:defRPr sz="4000" b="0">
                <a:solidFill>
                  <a:srgbClr val="424242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sz="1400" dirty="0">
                <a:solidFill>
                  <a:srgbClr val="4D4D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sz="1400" dirty="0" err="1">
                <a:solidFill>
                  <a:srgbClr val="4D4D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solução</a:t>
            </a:r>
            <a:r>
              <a:rPr sz="1400" dirty="0">
                <a:solidFill>
                  <a:srgbClr val="4D4D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sz="1400" dirty="0" err="1">
                <a:solidFill>
                  <a:srgbClr val="4D4D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cabe</a:t>
            </a:r>
            <a:r>
              <a:rPr sz="1400" dirty="0">
                <a:solidFill>
                  <a:srgbClr val="4D4D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 </a:t>
            </a:r>
            <a:r>
              <a:rPr sz="1400" dirty="0" err="1">
                <a:solidFill>
                  <a:srgbClr val="4D4D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seu</a:t>
            </a:r>
            <a:r>
              <a:rPr sz="1400" dirty="0">
                <a:solidFill>
                  <a:srgbClr val="4D4D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400" dirty="0" err="1">
                <a:solidFill>
                  <a:srgbClr val="4D4D4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bolso</a:t>
            </a:r>
            <a:endParaRPr sz="1400" dirty="0">
              <a:solidFill>
                <a:srgbClr val="4D4D4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46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33297" y="2975972"/>
            <a:ext cx="377437" cy="377409"/>
          </a:xfrm>
          <a:prstGeom prst="rect">
            <a:avLst/>
          </a:prstGeom>
          <a:ln w="12700">
            <a:miter lim="400000"/>
          </a:ln>
        </p:spPr>
      </p:pic>
      <p:pic>
        <p:nvPicPr>
          <p:cNvPr id="447" name="pasted-image.pdf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33297" y="3523400"/>
            <a:ext cx="377437" cy="377408"/>
          </a:xfrm>
          <a:prstGeom prst="rect">
            <a:avLst/>
          </a:prstGeom>
          <a:ln w="12700">
            <a:miter lim="400000"/>
          </a:ln>
        </p:spPr>
      </p:pic>
      <p:pic>
        <p:nvPicPr>
          <p:cNvPr id="448" name="pasted-image.pdf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433297" y="4039858"/>
            <a:ext cx="377437" cy="377408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err="1" smtClean="0">
                <a:solidFill>
                  <a:schemeClr val="accent3"/>
                </a:solidFill>
              </a:rPr>
              <a:t>Crednet</a:t>
            </a:r>
            <a:endParaRPr lang="pt-BR" dirty="0">
              <a:solidFill>
                <a:schemeClr val="accent3"/>
              </a:solidFill>
            </a:endParaRPr>
          </a:p>
        </p:txBody>
      </p:sp>
      <p:sp>
        <p:nvSpPr>
          <p:cNvPr id="21" name="Shape 212"/>
          <p:cNvSpPr/>
          <p:nvPr/>
        </p:nvSpPr>
        <p:spPr>
          <a:xfrm>
            <a:off x="427107" y="2519305"/>
            <a:ext cx="1238780" cy="2606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457200">
              <a:defRPr sz="4000" b="0">
                <a:solidFill>
                  <a:srgbClr val="424242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1600" dirty="0" err="1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Benefícios</a:t>
            </a:r>
            <a:endParaRPr sz="16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Shape 450"/>
          <p:cNvSpPr/>
          <p:nvPr/>
        </p:nvSpPr>
        <p:spPr>
          <a:xfrm>
            <a:off x="430183" y="1025636"/>
            <a:ext cx="8160752" cy="4760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/>
          <a:p>
            <a:pPr algn="l" defTabSz="171450">
              <a:defRPr sz="4000" b="0">
                <a:solidFill>
                  <a:srgbClr val="424242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pP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Concentre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é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relatório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da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Serasa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Experian para a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consulta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consumidores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PF e PJ que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mostra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se o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documento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possui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alguma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dívida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registrada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nas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principais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formas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sz="1500" dirty="0" err="1">
                <a:latin typeface="Arial" panose="020B0604020202020204" pitchFamily="34" charset="0"/>
                <a:cs typeface="Arial" panose="020B0604020202020204" pitchFamily="34" charset="0"/>
              </a:rPr>
              <a:t>negativação</a:t>
            </a:r>
            <a:r>
              <a:rPr sz="15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59" name="Shape 459"/>
          <p:cNvSpPr/>
          <p:nvPr/>
        </p:nvSpPr>
        <p:spPr>
          <a:xfrm>
            <a:off x="427107" y="1920871"/>
            <a:ext cx="1238780" cy="2452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457200">
              <a:defRPr sz="4000" b="0">
                <a:solidFill>
                  <a:srgbClr val="424242"/>
                </a:solidFill>
                <a:latin typeface="DIN Next LT Pro"/>
                <a:ea typeface="DIN Next LT Pro"/>
                <a:cs typeface="DIN Next LT Pro"/>
                <a:sym typeface="DIN Next LT Pro"/>
              </a:defRPr>
            </a:lvl1pPr>
          </a:lstStyle>
          <a:p>
            <a:r>
              <a:rPr sz="1500" dirty="0" err="1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Benefícios</a:t>
            </a:r>
            <a:endParaRPr sz="15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0" name="Shape 460"/>
          <p:cNvSpPr/>
          <p:nvPr/>
        </p:nvSpPr>
        <p:spPr>
          <a:xfrm>
            <a:off x="429389" y="4874889"/>
            <a:ext cx="3065450" cy="1529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4" tIns="7144" rIns="7144" bIns="7144">
            <a:spAutoFit/>
          </a:bodyPr>
          <a:lstStyle>
            <a:lvl1pPr algn="l" defTabSz="1530325">
              <a:defRPr sz="2400" b="0">
                <a:solidFill>
                  <a:srgbClr val="08478D"/>
                </a:solidFill>
                <a:uFill>
                  <a:solidFill>
                    <a:srgbClr val="232323"/>
                  </a:solidFill>
                </a:u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sz="900">
                <a:latin typeface="Arial" panose="020B0604020202020204" pitchFamily="34" charset="0"/>
                <a:cs typeface="Arial" panose="020B0604020202020204" pitchFamily="34" charset="0"/>
              </a:rPr>
              <a:t>Análise/Consulta</a:t>
            </a:r>
          </a:p>
        </p:txBody>
      </p:sp>
      <p:sp>
        <p:nvSpPr>
          <p:cNvPr id="461" name="Shape 461"/>
          <p:cNvSpPr/>
          <p:nvPr/>
        </p:nvSpPr>
        <p:spPr>
          <a:xfrm>
            <a:off x="907239" y="2357381"/>
            <a:ext cx="6828290" cy="2298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>
            <a:lvl1pPr algn="l" defTabSz="1828800">
              <a:defRPr sz="40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Acesso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uma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visão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completa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todos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os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tipos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negativação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da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Serasa Experian</a:t>
            </a:r>
          </a:p>
        </p:txBody>
      </p:sp>
      <p:sp>
        <p:nvSpPr>
          <p:cNvPr id="462" name="Shape 462"/>
          <p:cNvSpPr/>
          <p:nvPr/>
        </p:nvSpPr>
        <p:spPr>
          <a:xfrm>
            <a:off x="907238" y="2915437"/>
            <a:ext cx="6459581" cy="2298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>
            <a:lvl1pPr algn="l" defTabSz="1828800">
              <a:defRPr sz="40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Segurança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consultar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documentos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com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abrangência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negativação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nacional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3" name="Shape 463"/>
          <p:cNvSpPr/>
          <p:nvPr/>
        </p:nvSpPr>
        <p:spPr>
          <a:xfrm>
            <a:off x="907238" y="3459649"/>
            <a:ext cx="7020020" cy="2298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4" tIns="7144" rIns="7144" bIns="7144">
            <a:spAutoFit/>
          </a:bodyPr>
          <a:lstStyle>
            <a:lvl1pPr algn="l" defTabSz="1828800">
              <a:defRPr sz="4000" b="0">
                <a:solidFill>
                  <a:srgbClr val="5E5E5E"/>
                </a:solidFill>
                <a:latin typeface="DIN Next LT Pro Light"/>
                <a:ea typeface="DIN Next LT Pro Light"/>
                <a:cs typeface="DIN Next LT Pro Light"/>
                <a:sym typeface="DIN Next LT Pro Light"/>
              </a:defRPr>
            </a:lvl1pPr>
          </a:lstStyle>
          <a:p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Embasamento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para 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uma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melhor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avaliação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crédito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4" name="pasted-image.pdf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39008" y="2301906"/>
            <a:ext cx="375762" cy="375734"/>
          </a:xfrm>
          <a:prstGeom prst="rect">
            <a:avLst/>
          </a:prstGeom>
          <a:ln w="12700">
            <a:miter lim="400000"/>
          </a:ln>
        </p:spPr>
      </p:pic>
      <p:pic>
        <p:nvPicPr>
          <p:cNvPr id="465" name="pasted-image.pdf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439008" y="2841852"/>
            <a:ext cx="375762" cy="375734"/>
          </a:xfrm>
          <a:prstGeom prst="rect">
            <a:avLst/>
          </a:prstGeom>
          <a:ln w="12700">
            <a:miter lim="400000"/>
          </a:ln>
        </p:spPr>
      </p:pic>
      <p:pic>
        <p:nvPicPr>
          <p:cNvPr id="466" name="pasted-image.pdf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437921" y="3377007"/>
            <a:ext cx="377936" cy="377907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>
                <a:solidFill>
                  <a:schemeClr val="accent3"/>
                </a:solidFill>
              </a:rPr>
              <a:t>Concentre PF e </a:t>
            </a:r>
            <a:r>
              <a:rPr lang="pt-BR" dirty="0" smtClean="0">
                <a:solidFill>
                  <a:schemeClr val="accent3"/>
                </a:solidFill>
              </a:rPr>
              <a:t>PJ</a:t>
            </a:r>
            <a:endParaRPr lang="pt-BR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White">
  <a:themeElements>
    <a:clrScheme name="Serasa Experian 2">
      <a:dk1>
        <a:srgbClr val="63666A"/>
      </a:dk1>
      <a:lt1>
        <a:sysClr val="window" lastClr="FFFFFF"/>
      </a:lt1>
      <a:dk2>
        <a:srgbClr val="000000"/>
      </a:dk2>
      <a:lt2>
        <a:srgbClr val="FFFFFF"/>
      </a:lt2>
      <a:accent1>
        <a:srgbClr val="1D4F91"/>
      </a:accent1>
      <a:accent2>
        <a:srgbClr val="426DA9"/>
      </a:accent2>
      <a:accent3>
        <a:srgbClr val="6D2077"/>
      </a:accent3>
      <a:accent4>
        <a:srgbClr val="AF1685"/>
      </a:accent4>
      <a:accent5>
        <a:srgbClr val="E63888"/>
      </a:accent5>
      <a:accent6>
        <a:srgbClr val="E4002B"/>
      </a:accent6>
      <a:hlink>
        <a:srgbClr val="FF8F1C"/>
      </a:hlink>
      <a:folHlink>
        <a:srgbClr val="FEDB00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8301</TotalTime>
  <Words>1067</Words>
  <Application>Microsoft Office PowerPoint</Application>
  <PresentationFormat>Apresentação na tela (16:9)</PresentationFormat>
  <Paragraphs>204</Paragraphs>
  <Slides>20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20</vt:i4>
      </vt:variant>
    </vt:vector>
  </HeadingPairs>
  <TitlesOfParts>
    <vt:vector size="30" baseType="lpstr">
      <vt:lpstr>Arial</vt:lpstr>
      <vt:lpstr>DIN Next LT Pro</vt:lpstr>
      <vt:lpstr>DIN Next LT Pro Light</vt:lpstr>
      <vt:lpstr>DIN Next LT Pro Medium</vt:lpstr>
      <vt:lpstr>Helvetica Light</vt:lpstr>
      <vt:lpstr>Helvetica Neue</vt:lpstr>
      <vt:lpstr>Helvetica Neue Light</vt:lpstr>
      <vt:lpstr>Helvetica Neue Medium</vt:lpstr>
      <vt:lpstr>Helvetica Neue Thin</vt:lpstr>
      <vt:lpstr>White</vt:lpstr>
      <vt:lpstr>Apresentação do PowerPoint</vt:lpstr>
      <vt:lpstr>Apresentação do PowerPoint</vt:lpstr>
      <vt:lpstr>Apresentação do PowerPoint</vt:lpstr>
      <vt:lpstr>InfoBusca</vt:lpstr>
      <vt:lpstr>Lista Online</vt:lpstr>
      <vt:lpstr>Apresentação do PowerPoint</vt:lpstr>
      <vt:lpstr>Apresentação do PowerPoint</vt:lpstr>
      <vt:lpstr>Crednet</vt:lpstr>
      <vt:lpstr>Concentre PF e PJ</vt:lpstr>
      <vt:lpstr>Credit Bureau</vt:lpstr>
      <vt:lpstr>Credit Rating</vt:lpstr>
      <vt:lpstr>Relato</vt:lpstr>
      <vt:lpstr>Relato Mais</vt:lpstr>
      <vt:lpstr>Apresentação do PowerPoint</vt:lpstr>
      <vt:lpstr>Apresentação do PowerPoint</vt:lpstr>
      <vt:lpstr>MeProteja Empresas</vt:lpstr>
      <vt:lpstr>Apresentação do PowerPoint</vt:lpstr>
      <vt:lpstr>Negativação Pefin</vt:lpstr>
      <vt:lpstr>Para Recuperar Alavanque sua recuperação de dívidas em atraso com o Pefin.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Ikeda, Leticia</dc:creator>
  <cp:lastModifiedBy>Ikeda, Leticia</cp:lastModifiedBy>
  <cp:revision>58</cp:revision>
  <dcterms:modified xsi:type="dcterms:W3CDTF">2018-08-30T21:33:28Z</dcterms:modified>
</cp:coreProperties>
</file>